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40" r:id="rId2"/>
    <p:sldId id="345" r:id="rId3"/>
    <p:sldId id="414" r:id="rId4"/>
    <p:sldId id="363" r:id="rId5"/>
    <p:sldId id="412" r:id="rId6"/>
    <p:sldId id="411" r:id="rId7"/>
    <p:sldId id="416" r:id="rId8"/>
    <p:sldId id="418" r:id="rId9"/>
    <p:sldId id="420" r:id="rId10"/>
    <p:sldId id="417" r:id="rId11"/>
    <p:sldId id="347" r:id="rId12"/>
    <p:sldId id="421" r:id="rId13"/>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83632" autoAdjust="0"/>
  </p:normalViewPr>
  <p:slideViewPr>
    <p:cSldViewPr snapToGrid="0">
      <p:cViewPr varScale="1">
        <p:scale>
          <a:sx n="135" d="100"/>
          <a:sy n="135" d="100"/>
        </p:scale>
        <p:origin x="110"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724AB-2C2F-4935-B67B-5A68DF43EAFA}" type="datetimeFigureOut">
              <a:rPr lang="bg-BG" smtClean="0"/>
              <a:t>1.12.2025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9544D-D715-40D7-BC31-F8A346D97C74}" type="slidenum">
              <a:rPr lang="bg-BG" smtClean="0"/>
              <a:t>‹#›</a:t>
            </a:fld>
            <a:endParaRPr lang="bg-BG"/>
          </a:p>
        </p:txBody>
      </p:sp>
    </p:spTree>
    <p:extLst>
      <p:ext uri="{BB962C8B-B14F-4D97-AF65-F5344CB8AC3E}">
        <p14:creationId xmlns:p14="http://schemas.microsoft.com/office/powerpoint/2010/main" val="382513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Objective:</a:t>
            </a:r>
            <a:r>
              <a:rPr lang="en-US" sz="1200" b="0" i="0" u="none" strike="noStrike" kern="1200" dirty="0">
                <a:solidFill>
                  <a:schemeClr val="tx1"/>
                </a:solidFill>
                <a:effectLst/>
                <a:latin typeface="+mn-lt"/>
                <a:ea typeface="+mn-ea"/>
                <a:cs typeface="+mn-cs"/>
              </a:rPr>
              <a:t> Students will understand the vertical, multi-cell structure of a power MOSFET, be able to interpret the </a:t>
            </a:r>
            <a:r>
              <a:rPr lang="en-US" sz="1200" b="0" i="0" u="none" strike="noStrike" kern="1200" dirty="0" err="1">
                <a:solidFill>
                  <a:schemeClr val="tx1"/>
                </a:solidFill>
                <a:effectLst/>
                <a:latin typeface="+mn-lt"/>
                <a:ea typeface="+mn-ea"/>
                <a:cs typeface="+mn-cs"/>
              </a:rPr>
              <a:t>Rds</a:t>
            </a:r>
            <a:r>
              <a:rPr lang="en-US" sz="1200" b="0" i="0" u="none" strike="noStrike" kern="1200" dirty="0">
                <a:solidFill>
                  <a:schemeClr val="tx1"/>
                </a:solidFill>
                <a:effectLst/>
                <a:latin typeface="+mn-lt"/>
                <a:ea typeface="+mn-ea"/>
                <a:cs typeface="+mn-cs"/>
              </a:rPr>
              <a:t>(on) vs. </a:t>
            </a:r>
            <a:r>
              <a:rPr lang="en-US" sz="1200" b="0" i="0" u="none" strike="noStrike" kern="1200" dirty="0" err="1">
                <a:solidFill>
                  <a:schemeClr val="tx1"/>
                </a:solidFill>
                <a:effectLst/>
                <a:latin typeface="+mn-lt"/>
                <a:ea typeface="+mn-ea"/>
                <a:cs typeface="+mn-cs"/>
              </a:rPr>
              <a:t>Vgs</a:t>
            </a:r>
            <a:r>
              <a:rPr lang="en-US" sz="1200" b="0" i="0" u="none" strike="noStrike" kern="1200" dirty="0">
                <a:solidFill>
                  <a:schemeClr val="tx1"/>
                </a:solidFill>
                <a:effectLst/>
                <a:latin typeface="+mn-lt"/>
                <a:ea typeface="+mn-ea"/>
                <a:cs typeface="+mn-cs"/>
              </a:rPr>
              <a:t> datasheet graph, and understand that switching a MOSFET is a process of charging and discharging its internal capacitances, which requires a capable gate driver.</a:t>
            </a:r>
            <a:endParaRPr lang="en-US" b="0" dirty="0">
              <a:effectLst/>
            </a:endParaRPr>
          </a:p>
          <a:p>
            <a:br>
              <a:rPr lang="en-US" dirty="0"/>
            </a:br>
            <a:endParaRPr lang="bg-BG" dirty="0"/>
          </a:p>
        </p:txBody>
      </p:sp>
      <p:sp>
        <p:nvSpPr>
          <p:cNvPr id="4" name="Slide Number Placeholder 3"/>
          <p:cNvSpPr>
            <a:spLocks noGrp="1"/>
          </p:cNvSpPr>
          <p:nvPr>
            <p:ph type="sldNum" sz="quarter" idx="5"/>
          </p:nvPr>
        </p:nvSpPr>
        <p:spPr/>
        <p:txBody>
          <a:bodyPr/>
          <a:lstStyle/>
          <a:p>
            <a:fld id="{B429544D-D715-40D7-BC31-F8A346D97C74}" type="slidenum">
              <a:rPr lang="bg-BG" smtClean="0"/>
              <a:t>2</a:t>
            </a:fld>
            <a:endParaRPr lang="bg-BG"/>
          </a:p>
        </p:txBody>
      </p:sp>
    </p:spTree>
    <p:extLst>
      <p:ext uri="{BB962C8B-B14F-4D97-AF65-F5344CB8AC3E}">
        <p14:creationId xmlns:p14="http://schemas.microsoft.com/office/powerpoint/2010/main" val="310868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1E16-FB98-B19C-6EFC-988FC5CAB8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6E32F-75DF-697A-A079-9F84C6A5E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100AC3-AE0C-4095-D21E-A6B3A84CFA69}"/>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Objective:</a:t>
            </a:r>
            <a:r>
              <a:rPr lang="en-US" sz="1200" b="0" i="0" u="none" strike="noStrike" kern="1200" dirty="0">
                <a:solidFill>
                  <a:schemeClr val="tx1"/>
                </a:solidFill>
                <a:effectLst/>
                <a:latin typeface="+mn-lt"/>
                <a:ea typeface="+mn-ea"/>
                <a:cs typeface="+mn-cs"/>
              </a:rPr>
              <a:t> Students will understand the vertical, multi-cell structure of a power MOSFET, identify </a:t>
            </a:r>
            <a:r>
              <a:rPr lang="en-US" sz="1200" b="0" i="0" u="none" strike="noStrike" kern="1200" dirty="0" err="1">
                <a:solidFill>
                  <a:schemeClr val="tx1"/>
                </a:solidFill>
                <a:effectLst/>
                <a:latin typeface="+mn-lt"/>
                <a:ea typeface="+mn-ea"/>
                <a:cs typeface="+mn-cs"/>
              </a:rPr>
              <a:t>Rds</a:t>
            </a:r>
            <a:r>
              <a:rPr lang="en-US" sz="1200" b="0" i="0" u="none" strike="noStrike" kern="1200" dirty="0">
                <a:solidFill>
                  <a:schemeClr val="tx1"/>
                </a:solidFill>
                <a:effectLst/>
                <a:latin typeface="+mn-lt"/>
                <a:ea typeface="+mn-ea"/>
                <a:cs typeface="+mn-cs"/>
              </a:rPr>
              <a:t>(on) as the key metric for conduction loss, and be able to use a datasheet graph to determine the required gate voltage for minimum on-resistance.</a:t>
            </a:r>
            <a:endParaRPr lang="bg-BG" dirty="0"/>
          </a:p>
        </p:txBody>
      </p:sp>
      <p:sp>
        <p:nvSpPr>
          <p:cNvPr id="4" name="Slide Number Placeholder 3">
            <a:extLst>
              <a:ext uri="{FF2B5EF4-FFF2-40B4-BE49-F238E27FC236}">
                <a16:creationId xmlns:a16="http://schemas.microsoft.com/office/drawing/2014/main" id="{B66FB717-2881-00E4-36AD-E417FD7AB087}"/>
              </a:ext>
            </a:extLst>
          </p:cNvPr>
          <p:cNvSpPr>
            <a:spLocks noGrp="1"/>
          </p:cNvSpPr>
          <p:nvPr>
            <p:ph type="sldNum" sz="quarter" idx="5"/>
          </p:nvPr>
        </p:nvSpPr>
        <p:spPr/>
        <p:txBody>
          <a:bodyPr/>
          <a:lstStyle/>
          <a:p>
            <a:fld id="{B429544D-D715-40D7-BC31-F8A346D97C74}" type="slidenum">
              <a:rPr lang="bg-BG" smtClean="0"/>
              <a:t>3</a:t>
            </a:fld>
            <a:endParaRPr lang="bg-BG"/>
          </a:p>
        </p:txBody>
      </p:sp>
    </p:spTree>
    <p:extLst>
      <p:ext uri="{BB962C8B-B14F-4D97-AF65-F5344CB8AC3E}">
        <p14:creationId xmlns:p14="http://schemas.microsoft.com/office/powerpoint/2010/main" val="496168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a:t>
            </a:fld>
            <a:endParaRPr lang="en-US"/>
          </a:p>
        </p:txBody>
      </p:sp>
    </p:spTree>
    <p:extLst>
      <p:ext uri="{BB962C8B-B14F-4D97-AF65-F5344CB8AC3E}">
        <p14:creationId xmlns:p14="http://schemas.microsoft.com/office/powerpoint/2010/main" val="46145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de-DE" sz="1200" b="0" i="0" kern="1200" dirty="0">
                    <a:solidFill>
                      <a:schemeClr val="tx1"/>
                    </a:solidFill>
                    <a:effectLst/>
                    <a:latin typeface="+mn-lt"/>
                    <a:ea typeface="+mn-ea"/>
                    <a:cs typeface="+mn-cs"/>
                  </a:rPr>
                  <a:t>The </a:t>
                </a:r>
                <a:r>
                  <a:rPr lang="de-DE" sz="1200" b="0" i="0" kern="1200" dirty="0" err="1">
                    <a:solidFill>
                      <a:schemeClr val="tx1"/>
                    </a:solidFill>
                    <a:effectLst/>
                    <a:latin typeface="+mn-lt"/>
                    <a:ea typeface="+mn-ea"/>
                    <a:cs typeface="+mn-cs"/>
                  </a:rPr>
                  <a:t>term</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because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within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physical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structure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vertical</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parasitic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component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that</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mechanically</a:t>
                </a:r>
                <a:r>
                  <a:rPr lang="de-DE" sz="1200" b="1" i="0" kern="1200" dirty="0">
                    <a:solidFill>
                      <a:schemeClr val="tx1"/>
                    </a:solidFill>
                    <a:effectLst/>
                    <a:latin typeface="+mn-lt"/>
                    <a:ea typeface="+mn-ea"/>
                    <a:cs typeface="+mn-cs"/>
                  </a:rPr>
                  <a:t> and </a:t>
                </a:r>
                <a:r>
                  <a:rPr lang="de-DE" sz="1200" b="1" i="0" kern="1200" dirty="0" err="1">
                    <a:solidFill>
                      <a:schemeClr val="tx1"/>
                    </a:solidFill>
                    <a:effectLst/>
                    <a:latin typeface="+mn-lt"/>
                    <a:ea typeface="+mn-ea"/>
                    <a:cs typeface="+mn-cs"/>
                  </a:rPr>
                  <a:t>electrically</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functions</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exactly</a:t>
                </a:r>
                <a:r>
                  <a:rPr lang="de-DE" sz="1200" b="1" i="0" kern="1200" dirty="0">
                    <a:solidFill>
                      <a:schemeClr val="tx1"/>
                    </a:solidFill>
                    <a:effectLst/>
                    <a:latin typeface="+mn-lt"/>
                    <a:ea typeface="+mn-ea"/>
                    <a:cs typeface="+mn-cs"/>
                  </a:rPr>
                  <a:t> like a Junction Field-</a:t>
                </a:r>
                <a:r>
                  <a:rPr lang="de-DE" sz="1200" b="1" i="0" kern="1200" dirty="0" err="1">
                    <a:solidFill>
                      <a:schemeClr val="tx1"/>
                    </a:solidFill>
                    <a:effectLst/>
                    <a:latin typeface="+mn-lt"/>
                    <a:ea typeface="+mn-ea"/>
                    <a:cs typeface="+mn-cs"/>
                  </a:rPr>
                  <a:t>Effect</a:t>
                </a:r>
                <a:r>
                  <a:rPr lang="de-DE" sz="1200" b="1" i="0" kern="1200" dirty="0">
                    <a:solidFill>
                      <a:schemeClr val="tx1"/>
                    </a:solidFill>
                    <a:effectLst/>
                    <a:latin typeface="+mn-lt"/>
                    <a:ea typeface="+mn-ea"/>
                    <a:cs typeface="+mn-cs"/>
                  </a:rPr>
                  <a:t> Transistor (JFET).</a:t>
                </a:r>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Here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breakdown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exists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how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behaves</a:t>
                </a:r>
                <a:r>
                  <a:rPr lang="de-DE" sz="1200" b="0" i="0" kern="1200" dirty="0">
                    <a:solidFill>
                      <a:schemeClr val="tx1"/>
                    </a:solidFill>
                    <a:effectLst/>
                    <a:latin typeface="+mn-lt"/>
                    <a:ea typeface="+mn-ea"/>
                    <a:cs typeface="+mn-cs"/>
                  </a:rPr>
                  <a:t> like a JFET.</a:t>
                </a:r>
              </a:p>
              <a:p>
                <a:r>
                  <a:rPr lang="de-DE" sz="1200" b="1" i="0" kern="1200" dirty="0">
                    <a:solidFill>
                      <a:schemeClr val="tx1"/>
                    </a:solidFill>
                    <a:effectLst/>
                    <a:latin typeface="+mn-lt"/>
                    <a:ea typeface="+mn-ea"/>
                    <a:cs typeface="+mn-cs"/>
                  </a:rPr>
                  <a:t>1. The </a:t>
                </a:r>
                <a:r>
                  <a:rPr lang="de-DE" sz="1200" b="1" i="0" kern="1200" dirty="0" err="1">
                    <a:solidFill>
                      <a:schemeClr val="tx1"/>
                    </a:solidFill>
                    <a:effectLst/>
                    <a:latin typeface="+mn-lt"/>
                    <a:ea typeface="+mn-ea"/>
                    <a:cs typeface="+mn-cs"/>
                  </a:rPr>
                  <a:t>Physical</a:t>
                </a:r>
                <a:r>
                  <a:rPr lang="de-DE" sz="1200" b="1" i="0" kern="1200" dirty="0">
                    <a:solidFill>
                      <a:schemeClr val="tx1"/>
                    </a:solidFill>
                    <a:effectLst/>
                    <a:latin typeface="+mn-lt"/>
                    <a:ea typeface="+mn-ea"/>
                    <a:cs typeface="+mn-cs"/>
                  </a:rPr>
                  <a:t> Layout (Planar DMOS)</a:t>
                </a:r>
              </a:p>
              <a:p>
                <a:r>
                  <a:rPr lang="de-DE" sz="1200" b="0" i="0" kern="1200" dirty="0">
                    <a:solidFill>
                      <a:schemeClr val="tx1"/>
                    </a:solidFill>
                    <a:effectLst/>
                    <a:latin typeface="+mn-lt"/>
                    <a:ea typeface="+mn-ea"/>
                    <a:cs typeface="+mn-cs"/>
                  </a:rPr>
                  <a:t>This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easily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visualized</a:t>
                </a:r>
                <a:r>
                  <a:rPr lang="de-DE" sz="1200" b="0" i="0" kern="1200" dirty="0">
                    <a:solidFill>
                      <a:schemeClr val="tx1"/>
                    </a:solidFill>
                    <a:effectLst/>
                    <a:latin typeface="+mn-lt"/>
                    <a:ea typeface="+mn-ea"/>
                    <a:cs typeface="+mn-cs"/>
                  </a:rPr>
                  <a:t> in a classic Planar Power MOSFET:</a:t>
                </a:r>
              </a:p>
              <a:p>
                <a:r>
                  <a:rPr lang="de-DE" sz="1200" b="1" i="0" kern="1200" dirty="0">
                    <a:solidFill>
                      <a:schemeClr val="tx1"/>
                    </a:solidFill>
                    <a:effectLst/>
                    <a:latin typeface="+mn-lt"/>
                    <a:ea typeface="+mn-ea"/>
                    <a:cs typeface="+mn-cs"/>
                  </a:rPr>
                  <a:t>The P-Body "Islands":</a:t>
                </a:r>
                <a:r>
                  <a:rPr lang="de-DE" sz="1200" b="0" i="0" kern="1200" dirty="0">
                    <a:solidFill>
                      <a:schemeClr val="tx1"/>
                    </a:solidFill>
                    <a:effectLst/>
                    <a:latin typeface="+mn-lt"/>
                    <a:ea typeface="+mn-ea"/>
                    <a:cs typeface="+mn-cs"/>
                  </a:rPr>
                  <a:t> The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made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doped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tubs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wells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sitting</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lightly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doped</a:t>
                </a:r>
                <a:r>
                  <a:rPr lang="de-DE" sz="1200" b="0" i="0" kern="1200" dirty="0">
                    <a:solidFill>
                      <a:schemeClr val="tx1"/>
                    </a:solidFill>
                    <a:effectLst/>
                    <a:latin typeface="+mn-lt"/>
                    <a:ea typeface="+mn-ea"/>
                    <a:cs typeface="+mn-cs"/>
                  </a:rPr>
                  <a:t> N-type </a:t>
                </a:r>
                <a:r>
                  <a:rPr lang="de-DE" sz="1200" b="0" i="0" kern="1200" dirty="0" err="1">
                    <a:solidFill>
                      <a:schemeClr val="tx1"/>
                    </a:solidFill>
                    <a:effectLst/>
                    <a:latin typeface="+mn-lt"/>
                    <a:ea typeface="+mn-ea"/>
                    <a:cs typeface="+mn-cs"/>
                  </a:rPr>
                  <a:t>drift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layer</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The </a:t>
                </a:r>
                <a:r>
                  <a:rPr lang="de-DE" sz="1200" b="1" i="0" kern="1200" dirty="0" err="1">
                    <a:solidFill>
                      <a:schemeClr val="tx1"/>
                    </a:solidFill>
                    <a:effectLst/>
                    <a:latin typeface="+mn-lt"/>
                    <a:ea typeface="+mn-ea"/>
                    <a:cs typeface="+mn-cs"/>
                  </a:rPr>
                  <a:t>Current</a:t>
                </a:r>
                <a:r>
                  <a:rPr lang="de-DE" sz="1200" b="1" i="0" kern="1200" dirty="0">
                    <a:solidFill>
                      <a:schemeClr val="tx1"/>
                    </a:solidFill>
                    <a:effectLst/>
                    <a:latin typeface="+mn-lt"/>
                    <a:ea typeface="+mn-ea"/>
                    <a:cs typeface="+mn-cs"/>
                  </a:rPr>
                  <a:t> Path: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electrons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Source, </a:t>
                </a:r>
                <a:r>
                  <a:rPr lang="de-DE" sz="1200" b="0" i="0" kern="1200" dirty="0" err="1">
                    <a:solidFill>
                      <a:schemeClr val="tx1"/>
                    </a:solidFill>
                    <a:effectLst/>
                    <a:latin typeface="+mn-lt"/>
                    <a:ea typeface="+mn-ea"/>
                    <a:cs typeface="+mn-cs"/>
                  </a:rPr>
                  <a:t>horizontally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across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surface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turn </a:t>
                </a:r>
              </a:p>
              <a:p>
                <a:pPr/>
                <a14:m>
                  <m:oMathPara xmlns:m="http://schemas.openxmlformats.org/officeDocument/2006/math">
                    <m:oMathParaPr>
                      <m:jc m:val="centerGroup"/>
                    </m:oMathParaPr>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kern="1200">
                              <a:solidFill>
                                <a:schemeClr val="tx1"/>
                              </a:solidFill>
                              <a:latin typeface="Cambria Math" panose="02040503050406030204" pitchFamily="18" charset="0"/>
                              <a:ea typeface="+mn-ea"/>
                              <a:cs typeface="+mn-cs"/>
                            </a:rPr>
                            <m:t>90</m:t>
                          </m:r>
                        </m:e>
                        <m:sup>
                          <m:r>
                            <a:rPr lang="ar-AE" sz="1200" i="0" kern="1200">
                              <a:solidFill>
                                <a:schemeClr val="tx1"/>
                              </a:solidFill>
                              <a:latin typeface="Cambria Math" panose="02040503050406030204" pitchFamily="18" charset="0"/>
                              <a:ea typeface="+mn-ea"/>
                              <a:cs typeface="+mn-cs"/>
                            </a:rPr>
                            <m:t>∘</m:t>
                          </m:r>
                        </m:sup>
                      </m:sSup>
                    </m:oMath>
                  </m:oMathPara>
                </a14:m>
                <a:endParaRPr lang="ar-AE" sz="1200" b="0" i="0" kern="1200" dirty="0">
                  <a:solidFill>
                    <a:schemeClr val="tx1"/>
                  </a:solidFill>
                  <a:effectLst/>
                  <a:latin typeface="+mn-lt"/>
                  <a:ea typeface="+mn-ea"/>
                  <a:cs typeface="+mn-cs"/>
                </a:endParaRPr>
              </a:p>
              <a:p>
                <a:r>
                  <a:rPr lang="ar-A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vertically</a:t>
                </a:r>
                <a:r>
                  <a:rPr lang="de-DE" sz="1200" b="0" i="0" kern="1200" dirty="0">
                    <a:solidFill>
                      <a:schemeClr val="tx1"/>
                    </a:solidFill>
                    <a:effectLst/>
                    <a:latin typeface="+mn-lt"/>
                    <a:ea typeface="+mn-ea"/>
                    <a:cs typeface="+mn-cs"/>
                  </a:rPr>
                  <a:t> down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Drain.</a:t>
                </a:r>
              </a:p>
              <a:p>
                <a:r>
                  <a:rPr lang="de-DE" sz="1200" b="1" i="0" kern="1200" dirty="0">
                    <a:solidFill>
                      <a:schemeClr val="tx1"/>
                    </a:solidFill>
                    <a:effectLst/>
                    <a:latin typeface="+mn-lt"/>
                    <a:ea typeface="+mn-ea"/>
                    <a:cs typeface="+mn-cs"/>
                  </a:rPr>
                  <a:t>The "Neck":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surface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bottom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must</a:t>
                </a:r>
                <a:r>
                  <a:rPr lang="de-DE" sz="1200" b="0" i="0" kern="1200" dirty="0">
                    <a:solidFill>
                      <a:schemeClr val="tx1"/>
                    </a:solidFill>
                    <a:effectLst/>
                    <a:latin typeface="+mn-lt"/>
                    <a:ea typeface="+mn-ea"/>
                    <a:cs typeface="+mn-cs"/>
                  </a:rPr>
                  <a:t> pass </a:t>
                </a:r>
                <a:r>
                  <a:rPr lang="de-DE" sz="1200" b="0" i="0" kern="1200" dirty="0" err="1">
                    <a:solidFill>
                      <a:schemeClr val="tx1"/>
                    </a:solidFill>
                    <a:effectLst/>
                    <a:latin typeface="+mn-lt"/>
                    <a:ea typeface="+mn-ea"/>
                    <a:cs typeface="+mn-cs"/>
                  </a:rPr>
                  <a:t>through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narrow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gap</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between</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two</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adjacent</a:t>
                </a:r>
                <a:r>
                  <a:rPr lang="de-DE" sz="1200" b="1" i="0" kern="1200" dirty="0">
                    <a:solidFill>
                      <a:schemeClr val="tx1"/>
                    </a:solidFill>
                    <a:effectLst/>
                    <a:latin typeface="+mn-lt"/>
                    <a:ea typeface="+mn-ea"/>
                    <a:cs typeface="+mn-cs"/>
                  </a:rPr>
                  <a:t> P-body </a:t>
                </a:r>
                <a:r>
                  <a:rPr lang="de-DE" sz="1200" b="1" i="0" kern="1200" dirty="0" err="1">
                    <a:solidFill>
                      <a:schemeClr val="tx1"/>
                    </a:solidFill>
                    <a:effectLst/>
                    <a:latin typeface="+mn-lt"/>
                    <a:ea typeface="+mn-ea"/>
                    <a:cs typeface="+mn-cs"/>
                  </a:rPr>
                  <a:t>wells</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2. </a:t>
                </a:r>
                <a:r>
                  <a:rPr lang="de-DE" sz="1200" b="1" i="0" kern="1200" dirty="0" err="1">
                    <a:solidFill>
                      <a:schemeClr val="tx1"/>
                    </a:solidFill>
                    <a:effectLst/>
                    <a:latin typeface="+mn-lt"/>
                    <a:ea typeface="+mn-ea"/>
                    <a:cs typeface="+mn-cs"/>
                  </a:rPr>
                  <a:t>Why</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it</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is</a:t>
                </a:r>
                <a:r>
                  <a:rPr lang="de-DE" sz="1200" b="1" i="0" kern="1200" dirty="0">
                    <a:solidFill>
                      <a:schemeClr val="tx1"/>
                    </a:solidFill>
                    <a:effectLst/>
                    <a:latin typeface="+mn-lt"/>
                    <a:ea typeface="+mn-ea"/>
                    <a:cs typeface="+mn-cs"/>
                  </a:rPr>
                  <a:t> a "JFET"</a:t>
                </a:r>
              </a:p>
              <a:p>
                <a:r>
                  <a:rPr lang="de-DE" sz="1200" b="0" i="0" kern="1200" dirty="0">
                    <a:solidFill>
                      <a:schemeClr val="tx1"/>
                    </a:solidFill>
                    <a:effectLst/>
                    <a:latin typeface="+mn-lt"/>
                    <a:ea typeface="+mn-ea"/>
                    <a:cs typeface="+mn-cs"/>
                  </a:rPr>
                  <a:t>A </a:t>
                </a:r>
                <a:r>
                  <a:rPr lang="de-DE" sz="1200" b="0" i="0" kern="1200" dirty="0" err="1">
                    <a:solidFill>
                      <a:schemeClr val="tx1"/>
                    </a:solidFill>
                    <a:effectLst/>
                    <a:latin typeface="+mn-lt"/>
                    <a:ea typeface="+mn-ea"/>
                    <a:cs typeface="+mn-cs"/>
                  </a:rPr>
                  <a:t>standalone</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works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reverse-</a:t>
                </a:r>
                <a:r>
                  <a:rPr lang="de-DE" sz="1200" b="0" i="0" kern="1200" dirty="0" err="1">
                    <a:solidFill>
                      <a:schemeClr val="tx1"/>
                    </a:solidFill>
                    <a:effectLst/>
                    <a:latin typeface="+mn-lt"/>
                    <a:ea typeface="+mn-ea"/>
                    <a:cs typeface="+mn-cs"/>
                  </a:rPr>
                  <a:t>biased</a:t>
                </a:r>
                <a:r>
                  <a:rPr lang="de-DE" sz="1200" b="0" i="0" kern="1200" dirty="0">
                    <a:solidFill>
                      <a:schemeClr val="tx1"/>
                    </a:solidFill>
                    <a:effectLst/>
                    <a:latin typeface="+mn-lt"/>
                    <a:ea typeface="+mn-ea"/>
                    <a:cs typeface="+mn-cs"/>
                  </a:rPr>
                  <a:t> PN </a:t>
                </a:r>
                <a:r>
                  <a:rPr lang="de-DE" sz="1200" b="0" i="0" kern="1200" dirty="0" err="1">
                    <a:solidFill>
                      <a:schemeClr val="tx1"/>
                    </a:solidFill>
                    <a:effectLst/>
                    <a:latin typeface="+mn-lt"/>
                    <a:ea typeface="+mn-ea"/>
                    <a:cs typeface="+mn-cs"/>
                  </a:rPr>
                  <a:t>junction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squeeze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pinch</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This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exactly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happens</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that</a:t>
                </a:r>
                <a:r>
                  <a:rPr lang="de-DE" sz="1200" b="0" i="0" kern="1200" dirty="0">
                    <a:solidFill>
                      <a:schemeClr val="tx1"/>
                    </a:solidFill>
                    <a:effectLst/>
                    <a:latin typeface="+mn-lt"/>
                    <a:ea typeface="+mn-ea"/>
                    <a:cs typeface="+mn-cs"/>
                  </a:rPr>
                  <a:t> "neck"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in a MOSFET.</a:t>
                </a:r>
              </a:p>
              <a:p>
                <a:r>
                  <a:rPr lang="de-DE" sz="1200" b="1" i="0" kern="1200" dirty="0">
                    <a:solidFill>
                      <a:schemeClr val="tx1"/>
                    </a:solidFill>
                    <a:effectLst/>
                    <a:latin typeface="+mn-lt"/>
                    <a:ea typeface="+mn-ea"/>
                    <a:cs typeface="+mn-cs"/>
                  </a:rPr>
                  <a:t>The "JFET Gate":</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two</a:t>
                </a:r>
                <a:r>
                  <a:rPr lang="de-DE" sz="1200" b="0" i="0" kern="1200" dirty="0">
                    <a:solidFill>
                      <a:schemeClr val="tx1"/>
                    </a:solidFill>
                    <a:effectLst/>
                    <a:latin typeface="+mn-lt"/>
                    <a:ea typeface="+mn-ea"/>
                    <a:cs typeface="+mn-cs"/>
                  </a:rPr>
                  <a:t> P-body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"Gate"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parasitic</a:t>
                </a:r>
                <a:r>
                  <a:rPr lang="de-DE" sz="1200" b="0" i="0" kern="1200" dirty="0">
                    <a:solidFill>
                      <a:schemeClr val="tx1"/>
                    </a:solidFill>
                    <a:effectLst/>
                    <a:latin typeface="+mn-lt"/>
                    <a:ea typeface="+mn-ea"/>
                    <a:cs typeface="+mn-cs"/>
                  </a:rPr>
                  <a:t> JFET.</a:t>
                </a:r>
              </a:p>
              <a:p>
                <a:r>
                  <a:rPr lang="de-DE" sz="1200" b="1" i="0" kern="1200" dirty="0">
                    <a:solidFill>
                      <a:schemeClr val="tx1"/>
                    </a:solidFill>
                    <a:effectLst/>
                    <a:latin typeface="+mn-lt"/>
                    <a:ea typeface="+mn-ea"/>
                    <a:cs typeface="+mn-cs"/>
                  </a:rPr>
                  <a:t>The "JFET Channel":</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narrow</a:t>
                </a:r>
                <a:r>
                  <a:rPr lang="de-DE" sz="1200" b="0" i="0" kern="1200" dirty="0">
                    <a:solidFill>
                      <a:schemeClr val="tx1"/>
                    </a:solidFill>
                    <a:effectLst/>
                    <a:latin typeface="+mn-lt"/>
                    <a:ea typeface="+mn-ea"/>
                    <a:cs typeface="+mn-cs"/>
                  </a:rPr>
                  <a:t> N-drift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The </a:t>
                </a:r>
                <a:r>
                  <a:rPr lang="de-DE" sz="1200" b="1" i="0" kern="1200" dirty="0" err="1">
                    <a:solidFill>
                      <a:schemeClr val="tx1"/>
                    </a:solidFill>
                    <a:effectLst/>
                    <a:latin typeface="+mn-lt"/>
                    <a:ea typeface="+mn-ea"/>
                    <a:cs typeface="+mn-cs"/>
                  </a:rPr>
                  <a:t>Mechanism</a:t>
                </a:r>
                <a:r>
                  <a:rPr lang="de-DE" sz="1200" b="1" i="0" kern="1200" dirty="0">
                    <a:solidFill>
                      <a:schemeClr val="tx1"/>
                    </a:solidFill>
                    <a:effectLst/>
                    <a:latin typeface="+mn-lt"/>
                    <a:ea typeface="+mn-ea"/>
                    <a:cs typeface="+mn-cs"/>
                  </a:rPr>
                  <a:t>:</a:t>
                </a:r>
                <a:endParaRPr lang="de-DE" sz="1200" b="0" i="0" kern="1200" dirty="0">
                  <a:solidFill>
                    <a:schemeClr val="tx1"/>
                  </a:solidFill>
                  <a:effectLst/>
                  <a:latin typeface="+mn-lt"/>
                  <a:ea typeface="+mn-ea"/>
                  <a:cs typeface="+mn-cs"/>
                </a:endParaRPr>
              </a:p>
              <a:p>
                <a:pPr lvl="1"/>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 PN </a:t>
                </a:r>
                <a:r>
                  <a:rPr lang="de-DE" sz="1200" b="0" i="0" kern="1200" dirty="0" err="1">
                    <a:solidFill>
                      <a:schemeClr val="tx1"/>
                    </a:solidFill>
                    <a:effectLst/>
                    <a:latin typeface="+mn-lt"/>
                    <a:ea typeface="+mn-ea"/>
                    <a:cs typeface="+mn-cs"/>
                  </a:rPr>
                  <a:t>junction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N-drift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a:t>
                </a:r>
              </a:p>
              <a:p>
                <a:pPr lvl="1"/>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when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conducting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voltage</a:t>
                </a:r>
                <a:r>
                  <a:rPr lang="de-DE" sz="1200" b="0" i="0" kern="1200" dirty="0">
                    <a:solidFill>
                      <a:schemeClr val="tx1"/>
                    </a:solidFill>
                    <a:effectLst/>
                    <a:latin typeface="+mn-lt"/>
                    <a:ea typeface="+mn-ea"/>
                    <a:cs typeface="+mn-cs"/>
                  </a:rPr>
                  <a:t>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drain (</a:t>
                </a:r>
              </a:p>
              <a:p>
                <a:pPr lvl="1"/>
                <a14:m>
                  <m:oMathPara xmlns:m="http://schemas.openxmlformats.org/officeDocument/2006/math">
                    <m:oMathParaPr>
                      <m:jc m:val="centerGroup"/>
                    </m:oMathParaPr>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𝑉</m:t>
                          </m:r>
                        </m:e>
                        <m:sub>
                          <m:r>
                            <a:rPr lang="ar-AE" sz="1200" i="1" kern="1200">
                              <a:solidFill>
                                <a:schemeClr val="tx1"/>
                              </a:solidFill>
                              <a:latin typeface="Cambria Math" panose="02040503050406030204" pitchFamily="18" charset="0"/>
                              <a:ea typeface="+mn-ea"/>
                              <a:cs typeface="+mn-cs"/>
                            </a:rPr>
                            <m:t>𝐷𝑆</m:t>
                          </m:r>
                        </m:sub>
                      </m:sSub>
                    </m:oMath>
                  </m:oMathPara>
                </a14:m>
                <a:endParaRPr lang="ar-AE" sz="1200" b="0" i="0" kern="1200" dirty="0">
                  <a:solidFill>
                    <a:schemeClr val="tx1"/>
                  </a:solidFill>
                  <a:effectLst/>
                  <a:latin typeface="+mn-lt"/>
                  <a:ea typeface="+mn-ea"/>
                  <a:cs typeface="+mn-cs"/>
                </a:endParaRPr>
              </a:p>
              <a:p>
                <a:pPr lvl="1"/>
                <a:r>
                  <a:rPr lang="ar-A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rises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PN </a:t>
                </a:r>
                <a:r>
                  <a:rPr lang="de-DE" sz="1200" b="0" i="0" kern="1200" dirty="0" err="1">
                    <a:solidFill>
                      <a:schemeClr val="tx1"/>
                    </a:solidFill>
                    <a:effectLst/>
                    <a:latin typeface="+mn-lt"/>
                    <a:ea typeface="+mn-ea"/>
                    <a:cs typeface="+mn-cs"/>
                  </a:rPr>
                  <a:t>junctions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become</a:t>
                </a:r>
                <a:r>
                  <a:rPr lang="de-DE" sz="1200" b="0" i="0" kern="1200" dirty="0">
                    <a:solidFill>
                      <a:schemeClr val="tx1"/>
                    </a:solidFill>
                    <a:effectLst/>
                    <a:latin typeface="+mn-lt"/>
                    <a:ea typeface="+mn-ea"/>
                    <a:cs typeface="+mn-cs"/>
                  </a:rPr>
                  <a:t> reverse-</a:t>
                </a:r>
                <a:r>
                  <a:rPr lang="de-DE" sz="1200" b="0" i="0" kern="1200" dirty="0" err="1">
                    <a:solidFill>
                      <a:schemeClr val="tx1"/>
                    </a:solidFill>
                    <a:effectLst/>
                    <a:latin typeface="+mn-lt"/>
                    <a:ea typeface="+mn-ea"/>
                    <a:cs typeface="+mn-cs"/>
                  </a:rPr>
                  <a:t>biased</a:t>
                </a:r>
                <a:r>
                  <a:rPr lang="de-DE" sz="1200" b="0" i="0" kern="1200" dirty="0">
                    <a:solidFill>
                      <a:schemeClr val="tx1"/>
                    </a:solidFill>
                    <a:effectLst/>
                    <a:latin typeface="+mn-lt"/>
                    <a:ea typeface="+mn-ea"/>
                    <a:cs typeface="+mn-cs"/>
                  </a:rPr>
                  <a:t>.</a:t>
                </a:r>
              </a:p>
              <a:p>
                <a:pPr lvl="1"/>
                <a:r>
                  <a:rPr lang="de-DE" sz="1200" b="0" i="0" kern="1200" dirty="0">
                    <a:solidFill>
                      <a:schemeClr val="tx1"/>
                    </a:solidFill>
                    <a:effectLst/>
                    <a:latin typeface="+mn-lt"/>
                    <a:ea typeface="+mn-ea"/>
                    <a:cs typeface="+mn-cs"/>
                  </a:rPr>
                  <a:t>As reverse </a:t>
                </a:r>
                <a:r>
                  <a:rPr lang="de-DE" sz="1200" b="0" i="0" kern="1200" dirty="0" err="1">
                    <a:solidFill>
                      <a:schemeClr val="tx1"/>
                    </a:solidFill>
                    <a:effectLst/>
                    <a:latin typeface="+mn-lt"/>
                    <a:ea typeface="+mn-ea"/>
                    <a:cs typeface="+mn-cs"/>
                  </a:rPr>
                  <a:t>bias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increases</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depletion</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extend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outward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N-drift neck.</a:t>
                </a:r>
              </a:p>
              <a:p>
                <a:pPr lvl="1"/>
                <a:r>
                  <a:rPr lang="de-DE" sz="1200" b="0" i="0" kern="1200" dirty="0">
                    <a:solidFill>
                      <a:schemeClr val="tx1"/>
                    </a:solidFill>
                    <a:effectLst/>
                    <a:latin typeface="+mn-lt"/>
                    <a:ea typeface="+mn-ea"/>
                    <a:cs typeface="+mn-cs"/>
                  </a:rPr>
                  <a:t>These </a:t>
                </a:r>
                <a:r>
                  <a:rPr lang="de-DE" sz="1200" b="0" i="0" kern="1200" dirty="0" err="1">
                    <a:solidFill>
                      <a:schemeClr val="tx1"/>
                    </a:solidFill>
                    <a:effectLst/>
                    <a:latin typeface="+mn-lt"/>
                    <a:ea typeface="+mn-ea"/>
                    <a:cs typeface="+mn-cs"/>
                  </a:rPr>
                  <a:t>depletion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constrict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path</a:t>
                </a:r>
                <a:r>
                  <a:rPr lang="de-DE" sz="1200" b="0" i="0" kern="1200" dirty="0">
                    <a:solidFill>
                      <a:schemeClr val="tx1"/>
                    </a:solidFill>
                    <a:effectLst/>
                    <a:latin typeface="+mn-lt"/>
                    <a:ea typeface="+mn-ea"/>
                    <a:cs typeface="+mn-cs"/>
                  </a:rPr>
                  <a:t> (like </a:t>
                </a:r>
                <a:r>
                  <a:rPr lang="de-DE" sz="1200" b="0" i="0" kern="1200" dirty="0" err="1">
                    <a:solidFill>
                      <a:schemeClr val="tx1"/>
                    </a:solidFill>
                    <a:effectLst/>
                    <a:latin typeface="+mn-lt"/>
                    <a:ea typeface="+mn-ea"/>
                    <a:cs typeface="+mn-cs"/>
                  </a:rPr>
                  <a:t>squeezing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hose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touch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pinched</a:t>
                </a:r>
                <a:r>
                  <a:rPr lang="de-DE" sz="1200" b="0" i="0" kern="1200" dirty="0">
                    <a:solidFill>
                      <a:schemeClr val="tx1"/>
                    </a:solidFill>
                    <a:effectLst/>
                    <a:latin typeface="+mn-lt"/>
                    <a:ea typeface="+mn-ea"/>
                    <a:cs typeface="+mn-cs"/>
                  </a:rPr>
                  <a:t> off."</a:t>
                </a:r>
              </a:p>
              <a:p>
                <a:r>
                  <a:rPr lang="de-DE" sz="1200" b="0" i="0" kern="1200" dirty="0" err="1">
                    <a:solidFill>
                      <a:schemeClr val="tx1"/>
                    </a:solidFill>
                    <a:effectLst/>
                    <a:latin typeface="+mn-lt"/>
                    <a:ea typeface="+mn-ea"/>
                    <a:cs typeface="+mn-cs"/>
                  </a:rPr>
                  <a:t>Because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behavior</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controlling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via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expansion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depletion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definition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operation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engineers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label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specific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constriction</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"JFET </a:t>
                </a:r>
                <a:r>
                  <a:rPr lang="de-DE" sz="1200" b="1" i="0" kern="1200" dirty="0" err="1">
                    <a:solidFill>
                      <a:schemeClr val="tx1"/>
                    </a:solidFill>
                    <a:effectLst/>
                    <a:latin typeface="+mn-lt"/>
                    <a:ea typeface="+mn-ea"/>
                    <a:cs typeface="+mn-cs"/>
                  </a:rPr>
                  <a:t>region</a:t>
                </a:r>
                <a:r>
                  <a:rPr lang="de-DE" sz="1200" b="1" i="0" kern="1200" dirty="0">
                    <a:solidFill>
                      <a:schemeClr val="tx1"/>
                    </a:solidFill>
                    <a:effectLst/>
                    <a:latin typeface="+mn-lt"/>
                    <a:ea typeface="+mn-ea"/>
                    <a:cs typeface="+mn-cs"/>
                  </a:rPr>
                  <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"JFET </a:t>
                </a:r>
                <a:r>
                  <a:rPr lang="de-DE" sz="1200" b="1" i="0" kern="1200" dirty="0" err="1">
                    <a:solidFill>
                      <a:schemeClr val="tx1"/>
                    </a:solidFill>
                    <a:effectLst/>
                    <a:latin typeface="+mn-lt"/>
                    <a:ea typeface="+mn-ea"/>
                    <a:cs typeface="+mn-cs"/>
                  </a:rPr>
                  <a:t>resistance</a:t>
                </a:r>
                <a:r>
                  <a:rPr lang="de-DE" sz="1200" b="1" i="0" kern="1200" dirty="0">
                    <a:solidFill>
                      <a:schemeClr val="tx1"/>
                    </a:solidFill>
                    <a:effectLst/>
                    <a:latin typeface="+mn-lt"/>
                    <a:ea typeface="+mn-ea"/>
                    <a:cs typeface="+mn-cs"/>
                  </a:rPr>
                  <a:t>" (</a:t>
                </a:r>
              </a:p>
              <a:p>
                <a:pPr/>
                <a14:m>
                  <m:oMathPara xmlns:m="http://schemas.openxmlformats.org/officeDocument/2006/math">
                    <m:oMathParaPr>
                      <m:jc m:val="centerGroup"/>
                    </m:oMathParaPr>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𝑅</m:t>
                          </m:r>
                        </m:e>
                        <m:sub>
                          <m:r>
                            <a:rPr lang="ar-AE" sz="1200" i="1" kern="1200">
                              <a:solidFill>
                                <a:schemeClr val="tx1"/>
                              </a:solidFill>
                              <a:latin typeface="Cambria Math" panose="02040503050406030204" pitchFamily="18" charset="0"/>
                              <a:ea typeface="+mn-ea"/>
                              <a:cs typeface="+mn-cs"/>
                            </a:rPr>
                            <m:t>𝐽𝐹𝐸𝑇</m:t>
                          </m:r>
                        </m:sub>
                      </m:sSub>
                    </m:oMath>
                  </m:oMathPara>
                </a14:m>
                <a:endParaRPr lang="ar-AE" sz="1200" b="1" i="0" kern="1200" dirty="0">
                  <a:solidFill>
                    <a:schemeClr val="tx1"/>
                  </a:solidFill>
                  <a:effectLst/>
                  <a:latin typeface="+mn-lt"/>
                  <a:ea typeface="+mn-ea"/>
                  <a:cs typeface="+mn-cs"/>
                </a:endParaRPr>
              </a:p>
              <a:p>
                <a:r>
                  <a:rPr lang="ar-AE" sz="1200" b="1" i="0" kern="1200" dirty="0">
                    <a:solidFill>
                      <a:schemeClr val="tx1"/>
                    </a:solidFill>
                    <a:effectLst/>
                    <a:latin typeface="+mn-lt"/>
                    <a:ea typeface="+mn-ea"/>
                    <a:cs typeface="+mn-cs"/>
                  </a:rPr>
                  <a:t>).</a:t>
                </a:r>
                <a:endParaRPr lang="ar-AE" sz="1200" b="0" i="0" kern="120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de-DE" sz="1200" b="0" i="0" kern="1200" dirty="0">
                    <a:solidFill>
                      <a:schemeClr val="tx1"/>
                    </a:solidFill>
                    <a:effectLst/>
                    <a:latin typeface="+mn-lt"/>
                    <a:ea typeface="+mn-ea"/>
                    <a:cs typeface="+mn-cs"/>
                  </a:rPr>
                  <a:t>The </a:t>
                </a:r>
                <a:r>
                  <a:rPr lang="de-DE" sz="1200" b="0" i="0" kern="1200" dirty="0" err="1">
                    <a:solidFill>
                      <a:schemeClr val="tx1"/>
                    </a:solidFill>
                    <a:effectLst/>
                    <a:latin typeface="+mn-lt"/>
                    <a:ea typeface="+mn-ea"/>
                    <a:cs typeface="+mn-cs"/>
                  </a:rPr>
                  <a:t>term</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because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within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physical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structure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vertical</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parasitic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component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that</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mechanically</a:t>
                </a:r>
                <a:r>
                  <a:rPr lang="de-DE" sz="1200" b="1" i="0" kern="1200" dirty="0">
                    <a:solidFill>
                      <a:schemeClr val="tx1"/>
                    </a:solidFill>
                    <a:effectLst/>
                    <a:latin typeface="+mn-lt"/>
                    <a:ea typeface="+mn-ea"/>
                    <a:cs typeface="+mn-cs"/>
                  </a:rPr>
                  <a:t> and </a:t>
                </a:r>
                <a:r>
                  <a:rPr lang="de-DE" sz="1200" b="1" i="0" kern="1200" dirty="0" err="1">
                    <a:solidFill>
                      <a:schemeClr val="tx1"/>
                    </a:solidFill>
                    <a:effectLst/>
                    <a:latin typeface="+mn-lt"/>
                    <a:ea typeface="+mn-ea"/>
                    <a:cs typeface="+mn-cs"/>
                  </a:rPr>
                  <a:t>electrically</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functions</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exactly</a:t>
                </a:r>
                <a:r>
                  <a:rPr lang="de-DE" sz="1200" b="1" i="0" kern="1200" dirty="0">
                    <a:solidFill>
                      <a:schemeClr val="tx1"/>
                    </a:solidFill>
                    <a:effectLst/>
                    <a:latin typeface="+mn-lt"/>
                    <a:ea typeface="+mn-ea"/>
                    <a:cs typeface="+mn-cs"/>
                  </a:rPr>
                  <a:t> like a Junction Field-</a:t>
                </a:r>
                <a:r>
                  <a:rPr lang="de-DE" sz="1200" b="1" i="0" kern="1200" dirty="0" err="1">
                    <a:solidFill>
                      <a:schemeClr val="tx1"/>
                    </a:solidFill>
                    <a:effectLst/>
                    <a:latin typeface="+mn-lt"/>
                    <a:ea typeface="+mn-ea"/>
                    <a:cs typeface="+mn-cs"/>
                  </a:rPr>
                  <a:t>Effect</a:t>
                </a:r>
                <a:r>
                  <a:rPr lang="de-DE" sz="1200" b="1" i="0" kern="1200" dirty="0">
                    <a:solidFill>
                      <a:schemeClr val="tx1"/>
                    </a:solidFill>
                    <a:effectLst/>
                    <a:latin typeface="+mn-lt"/>
                    <a:ea typeface="+mn-ea"/>
                    <a:cs typeface="+mn-cs"/>
                  </a:rPr>
                  <a:t> Transistor (JFET).</a:t>
                </a:r>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Here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breakdown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exists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how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behaves</a:t>
                </a:r>
                <a:r>
                  <a:rPr lang="de-DE" sz="1200" b="0" i="0" kern="1200" dirty="0">
                    <a:solidFill>
                      <a:schemeClr val="tx1"/>
                    </a:solidFill>
                    <a:effectLst/>
                    <a:latin typeface="+mn-lt"/>
                    <a:ea typeface="+mn-ea"/>
                    <a:cs typeface="+mn-cs"/>
                  </a:rPr>
                  <a:t> like a JFET.</a:t>
                </a:r>
              </a:p>
              <a:p>
                <a:r>
                  <a:rPr lang="de-DE" sz="1200" b="1" i="0" kern="1200" dirty="0">
                    <a:solidFill>
                      <a:schemeClr val="tx1"/>
                    </a:solidFill>
                    <a:effectLst/>
                    <a:latin typeface="+mn-lt"/>
                    <a:ea typeface="+mn-ea"/>
                    <a:cs typeface="+mn-cs"/>
                  </a:rPr>
                  <a:t>1. The </a:t>
                </a:r>
                <a:r>
                  <a:rPr lang="de-DE" sz="1200" b="1" i="0" kern="1200" dirty="0" err="1">
                    <a:solidFill>
                      <a:schemeClr val="tx1"/>
                    </a:solidFill>
                    <a:effectLst/>
                    <a:latin typeface="+mn-lt"/>
                    <a:ea typeface="+mn-ea"/>
                    <a:cs typeface="+mn-cs"/>
                  </a:rPr>
                  <a:t>Physical</a:t>
                </a:r>
                <a:r>
                  <a:rPr lang="de-DE" sz="1200" b="1" i="0" kern="1200" dirty="0">
                    <a:solidFill>
                      <a:schemeClr val="tx1"/>
                    </a:solidFill>
                    <a:effectLst/>
                    <a:latin typeface="+mn-lt"/>
                    <a:ea typeface="+mn-ea"/>
                    <a:cs typeface="+mn-cs"/>
                  </a:rPr>
                  <a:t> Layout (Planar DMOS)</a:t>
                </a:r>
              </a:p>
              <a:p>
                <a:r>
                  <a:rPr lang="de-DE" sz="1200" b="0" i="0" kern="1200" dirty="0">
                    <a:solidFill>
                      <a:schemeClr val="tx1"/>
                    </a:solidFill>
                    <a:effectLst/>
                    <a:latin typeface="+mn-lt"/>
                    <a:ea typeface="+mn-ea"/>
                    <a:cs typeface="+mn-cs"/>
                  </a:rPr>
                  <a:t>This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easily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visualized</a:t>
                </a:r>
                <a:r>
                  <a:rPr lang="de-DE" sz="1200" b="0" i="0" kern="1200" dirty="0">
                    <a:solidFill>
                      <a:schemeClr val="tx1"/>
                    </a:solidFill>
                    <a:effectLst/>
                    <a:latin typeface="+mn-lt"/>
                    <a:ea typeface="+mn-ea"/>
                    <a:cs typeface="+mn-cs"/>
                  </a:rPr>
                  <a:t> in a classic Planar Power MOSFET:</a:t>
                </a:r>
              </a:p>
              <a:p>
                <a:r>
                  <a:rPr lang="de-DE" sz="1200" b="1" i="0" kern="1200" dirty="0">
                    <a:solidFill>
                      <a:schemeClr val="tx1"/>
                    </a:solidFill>
                    <a:effectLst/>
                    <a:latin typeface="+mn-lt"/>
                    <a:ea typeface="+mn-ea"/>
                    <a:cs typeface="+mn-cs"/>
                  </a:rPr>
                  <a:t>The P-Body "Islands":</a:t>
                </a:r>
                <a:r>
                  <a:rPr lang="de-DE" sz="1200" b="0" i="0" kern="1200" dirty="0">
                    <a:solidFill>
                      <a:schemeClr val="tx1"/>
                    </a:solidFill>
                    <a:effectLst/>
                    <a:latin typeface="+mn-lt"/>
                    <a:ea typeface="+mn-ea"/>
                    <a:cs typeface="+mn-cs"/>
                  </a:rPr>
                  <a:t> The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made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doped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tubs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wells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sitting</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lightly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doped</a:t>
                </a:r>
                <a:r>
                  <a:rPr lang="de-DE" sz="1200" b="0" i="0" kern="1200" dirty="0">
                    <a:solidFill>
                      <a:schemeClr val="tx1"/>
                    </a:solidFill>
                    <a:effectLst/>
                    <a:latin typeface="+mn-lt"/>
                    <a:ea typeface="+mn-ea"/>
                    <a:cs typeface="+mn-cs"/>
                  </a:rPr>
                  <a:t> N-type </a:t>
                </a:r>
                <a:r>
                  <a:rPr lang="de-DE" sz="1200" b="0" i="0" kern="1200" dirty="0" err="1">
                    <a:solidFill>
                      <a:schemeClr val="tx1"/>
                    </a:solidFill>
                    <a:effectLst/>
                    <a:latin typeface="+mn-lt"/>
                    <a:ea typeface="+mn-ea"/>
                    <a:cs typeface="+mn-cs"/>
                  </a:rPr>
                  <a:t>drift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layer</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The </a:t>
                </a:r>
                <a:r>
                  <a:rPr lang="de-DE" sz="1200" b="1" i="0" kern="1200" dirty="0" err="1">
                    <a:solidFill>
                      <a:schemeClr val="tx1"/>
                    </a:solidFill>
                    <a:effectLst/>
                    <a:latin typeface="+mn-lt"/>
                    <a:ea typeface="+mn-ea"/>
                    <a:cs typeface="+mn-cs"/>
                  </a:rPr>
                  <a:t>Current</a:t>
                </a:r>
                <a:r>
                  <a:rPr lang="de-DE" sz="1200" b="1" i="0" kern="1200" dirty="0">
                    <a:solidFill>
                      <a:schemeClr val="tx1"/>
                    </a:solidFill>
                    <a:effectLst/>
                    <a:latin typeface="+mn-lt"/>
                    <a:ea typeface="+mn-ea"/>
                    <a:cs typeface="+mn-cs"/>
                  </a:rPr>
                  <a:t> Path: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electrons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Source, </a:t>
                </a:r>
                <a:r>
                  <a:rPr lang="de-DE" sz="1200" b="0" i="0" kern="1200" dirty="0" err="1">
                    <a:solidFill>
                      <a:schemeClr val="tx1"/>
                    </a:solidFill>
                    <a:effectLst/>
                    <a:latin typeface="+mn-lt"/>
                    <a:ea typeface="+mn-ea"/>
                    <a:cs typeface="+mn-cs"/>
                  </a:rPr>
                  <a:t>horizontally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across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surface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turn </a:t>
                </a:r>
              </a:p>
              <a:p>
                <a:r>
                  <a:rPr lang="ar-AE" sz="1200" i="0" kern="1200">
                    <a:solidFill>
                      <a:schemeClr val="tx1"/>
                    </a:solidFill>
                    <a:latin typeface="+mn-lt"/>
                    <a:ea typeface="+mn-ea"/>
                    <a:cs typeface="+mn-cs"/>
                  </a:rPr>
                  <a:t>90^∘</a:t>
                </a:r>
                <a:endParaRPr lang="ar-AE" sz="1200" b="0" i="0" kern="1200" dirty="0">
                  <a:solidFill>
                    <a:schemeClr val="tx1"/>
                  </a:solidFill>
                  <a:effectLst/>
                  <a:latin typeface="+mn-lt"/>
                  <a:ea typeface="+mn-ea"/>
                  <a:cs typeface="+mn-cs"/>
                </a:endParaRPr>
              </a:p>
              <a:p>
                <a:r>
                  <a:rPr lang="ar-A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vertically</a:t>
                </a:r>
                <a:r>
                  <a:rPr lang="de-DE" sz="1200" b="0" i="0" kern="1200" dirty="0">
                    <a:solidFill>
                      <a:schemeClr val="tx1"/>
                    </a:solidFill>
                    <a:effectLst/>
                    <a:latin typeface="+mn-lt"/>
                    <a:ea typeface="+mn-ea"/>
                    <a:cs typeface="+mn-cs"/>
                  </a:rPr>
                  <a:t> down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Drain.</a:t>
                </a:r>
              </a:p>
              <a:p>
                <a:r>
                  <a:rPr lang="de-DE" sz="1200" b="1" i="0" kern="1200" dirty="0">
                    <a:solidFill>
                      <a:schemeClr val="tx1"/>
                    </a:solidFill>
                    <a:effectLst/>
                    <a:latin typeface="+mn-lt"/>
                    <a:ea typeface="+mn-ea"/>
                    <a:cs typeface="+mn-cs"/>
                  </a:rPr>
                  <a:t>The "Neck":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surface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bottom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must</a:t>
                </a:r>
                <a:r>
                  <a:rPr lang="de-DE" sz="1200" b="0" i="0" kern="1200" dirty="0">
                    <a:solidFill>
                      <a:schemeClr val="tx1"/>
                    </a:solidFill>
                    <a:effectLst/>
                    <a:latin typeface="+mn-lt"/>
                    <a:ea typeface="+mn-ea"/>
                    <a:cs typeface="+mn-cs"/>
                  </a:rPr>
                  <a:t> pass </a:t>
                </a:r>
                <a:r>
                  <a:rPr lang="de-DE" sz="1200" b="0" i="0" kern="1200" dirty="0" err="1">
                    <a:solidFill>
                      <a:schemeClr val="tx1"/>
                    </a:solidFill>
                    <a:effectLst/>
                    <a:latin typeface="+mn-lt"/>
                    <a:ea typeface="+mn-ea"/>
                    <a:cs typeface="+mn-cs"/>
                  </a:rPr>
                  <a:t>through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narrow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gap</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between</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two</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adjacent</a:t>
                </a:r>
                <a:r>
                  <a:rPr lang="de-DE" sz="1200" b="1" i="0" kern="1200" dirty="0">
                    <a:solidFill>
                      <a:schemeClr val="tx1"/>
                    </a:solidFill>
                    <a:effectLst/>
                    <a:latin typeface="+mn-lt"/>
                    <a:ea typeface="+mn-ea"/>
                    <a:cs typeface="+mn-cs"/>
                  </a:rPr>
                  <a:t> P-body </a:t>
                </a:r>
                <a:r>
                  <a:rPr lang="de-DE" sz="1200" b="1" i="0" kern="1200" dirty="0" err="1">
                    <a:solidFill>
                      <a:schemeClr val="tx1"/>
                    </a:solidFill>
                    <a:effectLst/>
                    <a:latin typeface="+mn-lt"/>
                    <a:ea typeface="+mn-ea"/>
                    <a:cs typeface="+mn-cs"/>
                  </a:rPr>
                  <a:t>wells</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2. </a:t>
                </a:r>
                <a:r>
                  <a:rPr lang="de-DE" sz="1200" b="1" i="0" kern="1200" dirty="0" err="1">
                    <a:solidFill>
                      <a:schemeClr val="tx1"/>
                    </a:solidFill>
                    <a:effectLst/>
                    <a:latin typeface="+mn-lt"/>
                    <a:ea typeface="+mn-ea"/>
                    <a:cs typeface="+mn-cs"/>
                  </a:rPr>
                  <a:t>Why</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it</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is</a:t>
                </a:r>
                <a:r>
                  <a:rPr lang="de-DE" sz="1200" b="1" i="0" kern="1200" dirty="0">
                    <a:solidFill>
                      <a:schemeClr val="tx1"/>
                    </a:solidFill>
                    <a:effectLst/>
                    <a:latin typeface="+mn-lt"/>
                    <a:ea typeface="+mn-ea"/>
                    <a:cs typeface="+mn-cs"/>
                  </a:rPr>
                  <a:t> a "JFET"</a:t>
                </a:r>
              </a:p>
              <a:p>
                <a:r>
                  <a:rPr lang="de-DE" sz="1200" b="0" i="0" kern="1200" dirty="0">
                    <a:solidFill>
                      <a:schemeClr val="tx1"/>
                    </a:solidFill>
                    <a:effectLst/>
                    <a:latin typeface="+mn-lt"/>
                    <a:ea typeface="+mn-ea"/>
                    <a:cs typeface="+mn-cs"/>
                  </a:rPr>
                  <a:t>A </a:t>
                </a:r>
                <a:r>
                  <a:rPr lang="de-DE" sz="1200" b="0" i="0" kern="1200" dirty="0" err="1">
                    <a:solidFill>
                      <a:schemeClr val="tx1"/>
                    </a:solidFill>
                    <a:effectLst/>
                    <a:latin typeface="+mn-lt"/>
                    <a:ea typeface="+mn-ea"/>
                    <a:cs typeface="+mn-cs"/>
                  </a:rPr>
                  <a:t>standalone</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works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reverse-</a:t>
                </a:r>
                <a:r>
                  <a:rPr lang="de-DE" sz="1200" b="0" i="0" kern="1200" dirty="0" err="1">
                    <a:solidFill>
                      <a:schemeClr val="tx1"/>
                    </a:solidFill>
                    <a:effectLst/>
                    <a:latin typeface="+mn-lt"/>
                    <a:ea typeface="+mn-ea"/>
                    <a:cs typeface="+mn-cs"/>
                  </a:rPr>
                  <a:t>biased</a:t>
                </a:r>
                <a:r>
                  <a:rPr lang="de-DE" sz="1200" b="0" i="0" kern="1200" dirty="0">
                    <a:solidFill>
                      <a:schemeClr val="tx1"/>
                    </a:solidFill>
                    <a:effectLst/>
                    <a:latin typeface="+mn-lt"/>
                    <a:ea typeface="+mn-ea"/>
                    <a:cs typeface="+mn-cs"/>
                  </a:rPr>
                  <a:t> PN </a:t>
                </a:r>
                <a:r>
                  <a:rPr lang="de-DE" sz="1200" b="0" i="0" kern="1200" dirty="0" err="1">
                    <a:solidFill>
                      <a:schemeClr val="tx1"/>
                    </a:solidFill>
                    <a:effectLst/>
                    <a:latin typeface="+mn-lt"/>
                    <a:ea typeface="+mn-ea"/>
                    <a:cs typeface="+mn-cs"/>
                  </a:rPr>
                  <a:t>junction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squeeze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pinch</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This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exactly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what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happens</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that</a:t>
                </a:r>
                <a:r>
                  <a:rPr lang="de-DE" sz="1200" b="0" i="0" kern="1200" dirty="0">
                    <a:solidFill>
                      <a:schemeClr val="tx1"/>
                    </a:solidFill>
                    <a:effectLst/>
                    <a:latin typeface="+mn-lt"/>
                    <a:ea typeface="+mn-ea"/>
                    <a:cs typeface="+mn-cs"/>
                  </a:rPr>
                  <a:t> "neck"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in a MOSFET.</a:t>
                </a:r>
              </a:p>
              <a:p>
                <a:r>
                  <a:rPr lang="de-DE" sz="1200" b="1" i="0" kern="1200" dirty="0">
                    <a:solidFill>
                      <a:schemeClr val="tx1"/>
                    </a:solidFill>
                    <a:effectLst/>
                    <a:latin typeface="+mn-lt"/>
                    <a:ea typeface="+mn-ea"/>
                    <a:cs typeface="+mn-cs"/>
                  </a:rPr>
                  <a:t>The "JFET Gate":</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two</a:t>
                </a:r>
                <a:r>
                  <a:rPr lang="de-DE" sz="1200" b="0" i="0" kern="1200" dirty="0">
                    <a:solidFill>
                      <a:schemeClr val="tx1"/>
                    </a:solidFill>
                    <a:effectLst/>
                    <a:latin typeface="+mn-lt"/>
                    <a:ea typeface="+mn-ea"/>
                    <a:cs typeface="+mn-cs"/>
                  </a:rPr>
                  <a:t> P-body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"Gate"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parasitic</a:t>
                </a:r>
                <a:r>
                  <a:rPr lang="de-DE" sz="1200" b="0" i="0" kern="1200" dirty="0">
                    <a:solidFill>
                      <a:schemeClr val="tx1"/>
                    </a:solidFill>
                    <a:effectLst/>
                    <a:latin typeface="+mn-lt"/>
                    <a:ea typeface="+mn-ea"/>
                    <a:cs typeface="+mn-cs"/>
                  </a:rPr>
                  <a:t> JFET.</a:t>
                </a:r>
              </a:p>
              <a:p>
                <a:r>
                  <a:rPr lang="de-DE" sz="1200" b="1" i="0" kern="1200" dirty="0">
                    <a:solidFill>
                      <a:schemeClr val="tx1"/>
                    </a:solidFill>
                    <a:effectLst/>
                    <a:latin typeface="+mn-lt"/>
                    <a:ea typeface="+mn-ea"/>
                    <a:cs typeface="+mn-cs"/>
                  </a:rPr>
                  <a:t>The "JFET Channel":</a:t>
                </a:r>
                <a:r>
                  <a:rPr lang="de-DE" sz="1200" b="0" i="0" kern="1200" dirty="0">
                    <a:solidFill>
                      <a:schemeClr val="tx1"/>
                    </a:solidFill>
                    <a:effectLst/>
                    <a:latin typeface="+mn-lt"/>
                    <a:ea typeface="+mn-ea"/>
                    <a:cs typeface="+mn-cs"/>
                  </a:rPr>
                  <a:t> The </a:t>
                </a:r>
                <a:r>
                  <a:rPr lang="de-DE" sz="1200" b="0" i="0" kern="1200" dirty="0" err="1">
                    <a:solidFill>
                      <a:schemeClr val="tx1"/>
                    </a:solidFill>
                    <a:effectLst/>
                    <a:latin typeface="+mn-lt"/>
                    <a:ea typeface="+mn-ea"/>
                    <a:cs typeface="+mn-cs"/>
                  </a:rPr>
                  <a:t>narrow</a:t>
                </a:r>
                <a:r>
                  <a:rPr lang="de-DE" sz="1200" b="0" i="0" kern="1200" dirty="0">
                    <a:solidFill>
                      <a:schemeClr val="tx1"/>
                    </a:solidFill>
                    <a:effectLst/>
                    <a:latin typeface="+mn-lt"/>
                    <a:ea typeface="+mn-ea"/>
                    <a:cs typeface="+mn-cs"/>
                  </a:rPr>
                  <a:t> N-drift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The </a:t>
                </a:r>
                <a:r>
                  <a:rPr lang="de-DE" sz="1200" b="1" i="0" kern="1200" dirty="0" err="1">
                    <a:solidFill>
                      <a:schemeClr val="tx1"/>
                    </a:solidFill>
                    <a:effectLst/>
                    <a:latin typeface="+mn-lt"/>
                    <a:ea typeface="+mn-ea"/>
                    <a:cs typeface="+mn-cs"/>
                  </a:rPr>
                  <a:t>Mechanism</a:t>
                </a:r>
                <a:r>
                  <a:rPr lang="de-DE" sz="1200" b="1" i="0" kern="1200" dirty="0">
                    <a:solidFill>
                      <a:schemeClr val="tx1"/>
                    </a:solidFill>
                    <a:effectLst/>
                    <a:latin typeface="+mn-lt"/>
                    <a:ea typeface="+mn-ea"/>
                    <a:cs typeface="+mn-cs"/>
                  </a:rPr>
                  <a:t>:</a:t>
                </a:r>
                <a:endParaRPr lang="de-DE" sz="1200" b="0" i="0" kern="1200" dirty="0">
                  <a:solidFill>
                    <a:schemeClr val="tx1"/>
                  </a:solidFill>
                  <a:effectLst/>
                  <a:latin typeface="+mn-lt"/>
                  <a:ea typeface="+mn-ea"/>
                  <a:cs typeface="+mn-cs"/>
                </a:endParaRPr>
              </a:p>
              <a:p>
                <a:pPr lvl="1"/>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 PN </a:t>
                </a:r>
                <a:r>
                  <a:rPr lang="de-DE" sz="1200" b="0" i="0" kern="1200" dirty="0" err="1">
                    <a:solidFill>
                      <a:schemeClr val="tx1"/>
                    </a:solidFill>
                    <a:effectLst/>
                    <a:latin typeface="+mn-lt"/>
                    <a:ea typeface="+mn-ea"/>
                    <a:cs typeface="+mn-cs"/>
                  </a:rPr>
                  <a:t>junction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between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N-drift </a:t>
                </a:r>
                <a:r>
                  <a:rPr lang="de-DE" sz="1200" b="0" i="0" kern="1200" dirty="0" err="1">
                    <a:solidFill>
                      <a:schemeClr val="tx1"/>
                    </a:solidFill>
                    <a:effectLst/>
                    <a:latin typeface="+mn-lt"/>
                    <a:ea typeface="+mn-ea"/>
                    <a:cs typeface="+mn-cs"/>
                  </a:rPr>
                  <a:t>region</a:t>
                </a:r>
                <a:r>
                  <a:rPr lang="de-DE" sz="1200" b="0" i="0" kern="1200" dirty="0">
                    <a:solidFill>
                      <a:schemeClr val="tx1"/>
                    </a:solidFill>
                    <a:effectLst/>
                    <a:latin typeface="+mn-lt"/>
                    <a:ea typeface="+mn-ea"/>
                    <a:cs typeface="+mn-cs"/>
                  </a:rPr>
                  <a:t>.</a:t>
                </a:r>
              </a:p>
              <a:p>
                <a:pPr lvl="1"/>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when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MOSFET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conducting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voltage</a:t>
                </a:r>
                <a:r>
                  <a:rPr lang="de-DE" sz="1200" b="0" i="0" kern="1200" dirty="0">
                    <a:solidFill>
                      <a:schemeClr val="tx1"/>
                    </a:solidFill>
                    <a:effectLst/>
                    <a:latin typeface="+mn-lt"/>
                    <a:ea typeface="+mn-ea"/>
                    <a:cs typeface="+mn-cs"/>
                  </a:rPr>
                  <a:t>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drain (</a:t>
                </a:r>
              </a:p>
              <a:p>
                <a:pPr lvl="1"/>
                <a:r>
                  <a:rPr lang="ar-AE" sz="1200" i="0" kern="1200">
                    <a:solidFill>
                      <a:schemeClr val="tx1"/>
                    </a:solidFill>
                    <a:latin typeface="+mn-lt"/>
                    <a:ea typeface="+mn-ea"/>
                    <a:cs typeface="+mn-cs"/>
                  </a:rPr>
                  <a:t>𝑉_𝐷𝑆</a:t>
                </a:r>
                <a:endParaRPr lang="ar-AE" sz="1200" b="0" i="0" kern="1200" dirty="0">
                  <a:solidFill>
                    <a:schemeClr val="tx1"/>
                  </a:solidFill>
                  <a:effectLst/>
                  <a:latin typeface="+mn-lt"/>
                  <a:ea typeface="+mn-ea"/>
                  <a:cs typeface="+mn-cs"/>
                </a:endParaRPr>
              </a:p>
              <a:p>
                <a:pPr lvl="1"/>
                <a:r>
                  <a:rPr lang="ar-A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rises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PN </a:t>
                </a:r>
                <a:r>
                  <a:rPr lang="de-DE" sz="1200" b="0" i="0" kern="1200" dirty="0" err="1">
                    <a:solidFill>
                      <a:schemeClr val="tx1"/>
                    </a:solidFill>
                    <a:effectLst/>
                    <a:latin typeface="+mn-lt"/>
                    <a:ea typeface="+mn-ea"/>
                    <a:cs typeface="+mn-cs"/>
                  </a:rPr>
                  <a:t>junctions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become</a:t>
                </a:r>
                <a:r>
                  <a:rPr lang="de-DE" sz="1200" b="0" i="0" kern="1200" dirty="0">
                    <a:solidFill>
                      <a:schemeClr val="tx1"/>
                    </a:solidFill>
                    <a:effectLst/>
                    <a:latin typeface="+mn-lt"/>
                    <a:ea typeface="+mn-ea"/>
                    <a:cs typeface="+mn-cs"/>
                  </a:rPr>
                  <a:t> reverse-</a:t>
                </a:r>
                <a:r>
                  <a:rPr lang="de-DE" sz="1200" b="0" i="0" kern="1200" dirty="0" err="1">
                    <a:solidFill>
                      <a:schemeClr val="tx1"/>
                    </a:solidFill>
                    <a:effectLst/>
                    <a:latin typeface="+mn-lt"/>
                    <a:ea typeface="+mn-ea"/>
                    <a:cs typeface="+mn-cs"/>
                  </a:rPr>
                  <a:t>biased</a:t>
                </a:r>
                <a:r>
                  <a:rPr lang="de-DE" sz="1200" b="0" i="0" kern="1200" dirty="0">
                    <a:solidFill>
                      <a:schemeClr val="tx1"/>
                    </a:solidFill>
                    <a:effectLst/>
                    <a:latin typeface="+mn-lt"/>
                    <a:ea typeface="+mn-ea"/>
                    <a:cs typeface="+mn-cs"/>
                  </a:rPr>
                  <a:t>.</a:t>
                </a:r>
              </a:p>
              <a:p>
                <a:pPr lvl="1"/>
                <a:r>
                  <a:rPr lang="de-DE" sz="1200" b="0" i="0" kern="1200" dirty="0">
                    <a:solidFill>
                      <a:schemeClr val="tx1"/>
                    </a:solidFill>
                    <a:effectLst/>
                    <a:latin typeface="+mn-lt"/>
                    <a:ea typeface="+mn-ea"/>
                    <a:cs typeface="+mn-cs"/>
                  </a:rPr>
                  <a:t>As reverse </a:t>
                </a:r>
                <a:r>
                  <a:rPr lang="de-DE" sz="1200" b="0" i="0" kern="1200" dirty="0" err="1">
                    <a:solidFill>
                      <a:schemeClr val="tx1"/>
                    </a:solidFill>
                    <a:effectLst/>
                    <a:latin typeface="+mn-lt"/>
                    <a:ea typeface="+mn-ea"/>
                    <a:cs typeface="+mn-cs"/>
                  </a:rPr>
                  <a:t>bias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increases</a:t>
                </a:r>
                <a:r>
                  <a:rPr lang="de-DE" sz="1200" b="0"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depletion</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extend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outward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P-</a:t>
                </a:r>
                <a:r>
                  <a:rPr lang="de-DE" sz="1200" b="0" i="0" kern="1200" dirty="0" err="1">
                    <a:solidFill>
                      <a:schemeClr val="tx1"/>
                    </a:solidFill>
                    <a:effectLst/>
                    <a:latin typeface="+mn-lt"/>
                    <a:ea typeface="+mn-ea"/>
                    <a:cs typeface="+mn-cs"/>
                  </a:rPr>
                  <a:t>bodies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into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N-drift neck.</a:t>
                </a:r>
              </a:p>
              <a:p>
                <a:pPr lvl="1"/>
                <a:r>
                  <a:rPr lang="de-DE" sz="1200" b="0" i="0" kern="1200" dirty="0">
                    <a:solidFill>
                      <a:schemeClr val="tx1"/>
                    </a:solidFill>
                    <a:effectLst/>
                    <a:latin typeface="+mn-lt"/>
                    <a:ea typeface="+mn-ea"/>
                    <a:cs typeface="+mn-cs"/>
                  </a:rPr>
                  <a:t>These </a:t>
                </a:r>
                <a:r>
                  <a:rPr lang="de-DE" sz="1200" b="0" i="0" kern="1200" dirty="0" err="1">
                    <a:solidFill>
                      <a:schemeClr val="tx1"/>
                    </a:solidFill>
                    <a:effectLst/>
                    <a:latin typeface="+mn-lt"/>
                    <a:ea typeface="+mn-ea"/>
                    <a:cs typeface="+mn-cs"/>
                  </a:rPr>
                  <a:t>depletion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constrict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path</a:t>
                </a:r>
                <a:r>
                  <a:rPr lang="de-DE" sz="1200" b="0" i="0" kern="1200" dirty="0">
                    <a:solidFill>
                      <a:schemeClr val="tx1"/>
                    </a:solidFill>
                    <a:effectLst/>
                    <a:latin typeface="+mn-lt"/>
                    <a:ea typeface="+mn-ea"/>
                    <a:cs typeface="+mn-cs"/>
                  </a:rPr>
                  <a:t> (like </a:t>
                </a:r>
                <a:r>
                  <a:rPr lang="de-DE" sz="1200" b="0" i="0" kern="1200" dirty="0" err="1">
                    <a:solidFill>
                      <a:schemeClr val="tx1"/>
                    </a:solidFill>
                    <a:effectLst/>
                    <a:latin typeface="+mn-lt"/>
                    <a:ea typeface="+mn-ea"/>
                    <a:cs typeface="+mn-cs"/>
                  </a:rPr>
                  <a:t>squeezing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hose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touch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channel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pinched</a:t>
                </a:r>
                <a:r>
                  <a:rPr lang="de-DE" sz="1200" b="0" i="0" kern="1200" dirty="0">
                    <a:solidFill>
                      <a:schemeClr val="tx1"/>
                    </a:solidFill>
                    <a:effectLst/>
                    <a:latin typeface="+mn-lt"/>
                    <a:ea typeface="+mn-ea"/>
                    <a:cs typeface="+mn-cs"/>
                  </a:rPr>
                  <a:t> off."</a:t>
                </a:r>
              </a:p>
              <a:p>
                <a:r>
                  <a:rPr lang="de-DE" sz="1200" b="0" i="0" kern="1200" dirty="0" err="1">
                    <a:solidFill>
                      <a:schemeClr val="tx1"/>
                    </a:solidFill>
                    <a:effectLst/>
                    <a:latin typeface="+mn-lt"/>
                    <a:ea typeface="+mn-ea"/>
                    <a:cs typeface="+mn-cs"/>
                  </a:rPr>
                  <a:t>Because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behavior</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controlling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flow</a:t>
                </a:r>
                <a:r>
                  <a:rPr lang="de-DE" sz="1200" b="0" i="0" kern="1200" dirty="0">
                    <a:solidFill>
                      <a:schemeClr val="tx1"/>
                    </a:solidFill>
                    <a:effectLst/>
                    <a:latin typeface="+mn-lt"/>
                    <a:ea typeface="+mn-ea"/>
                    <a:cs typeface="+mn-cs"/>
                  </a:rPr>
                  <a:t> via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expansion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depletion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regions</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definition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JFET </a:t>
                </a:r>
                <a:r>
                  <a:rPr lang="de-DE" sz="1200" b="0" i="0" kern="1200" dirty="0" err="1">
                    <a:solidFill>
                      <a:schemeClr val="tx1"/>
                    </a:solidFill>
                    <a:effectLst/>
                    <a:latin typeface="+mn-lt"/>
                    <a:ea typeface="+mn-ea"/>
                    <a:cs typeface="+mn-cs"/>
                  </a:rPr>
                  <a:t>operation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engineers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label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specific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constriction</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"JFET </a:t>
                </a:r>
                <a:r>
                  <a:rPr lang="de-DE" sz="1200" b="1" i="0" kern="1200" dirty="0" err="1">
                    <a:solidFill>
                      <a:schemeClr val="tx1"/>
                    </a:solidFill>
                    <a:effectLst/>
                    <a:latin typeface="+mn-lt"/>
                    <a:ea typeface="+mn-ea"/>
                    <a:cs typeface="+mn-cs"/>
                  </a:rPr>
                  <a:t>region</a:t>
                </a:r>
                <a:r>
                  <a:rPr lang="de-DE" sz="1200" b="1" i="0" kern="1200" dirty="0">
                    <a:solidFill>
                      <a:schemeClr val="tx1"/>
                    </a:solidFill>
                    <a:effectLst/>
                    <a:latin typeface="+mn-lt"/>
                    <a:ea typeface="+mn-ea"/>
                    <a:cs typeface="+mn-cs"/>
                  </a:rPr>
                  <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1" i="0" kern="1200" dirty="0">
                    <a:solidFill>
                      <a:schemeClr val="tx1"/>
                    </a:solidFill>
                    <a:effectLst/>
                    <a:latin typeface="+mn-lt"/>
                    <a:ea typeface="+mn-ea"/>
                    <a:cs typeface="+mn-cs"/>
                  </a:rPr>
                  <a:t>"JFET </a:t>
                </a:r>
                <a:r>
                  <a:rPr lang="de-DE" sz="1200" b="1" i="0" kern="1200" dirty="0" err="1">
                    <a:solidFill>
                      <a:schemeClr val="tx1"/>
                    </a:solidFill>
                    <a:effectLst/>
                    <a:latin typeface="+mn-lt"/>
                    <a:ea typeface="+mn-ea"/>
                    <a:cs typeface="+mn-cs"/>
                  </a:rPr>
                  <a:t>resistance</a:t>
                </a:r>
                <a:r>
                  <a:rPr lang="de-DE" sz="1200" b="1" i="0" kern="1200" dirty="0">
                    <a:solidFill>
                      <a:schemeClr val="tx1"/>
                    </a:solidFill>
                    <a:effectLst/>
                    <a:latin typeface="+mn-lt"/>
                    <a:ea typeface="+mn-ea"/>
                    <a:cs typeface="+mn-cs"/>
                  </a:rPr>
                  <a:t>" (</a:t>
                </a:r>
              </a:p>
              <a:p>
                <a:r>
                  <a:rPr lang="ar-AE" sz="1200" i="0" kern="1200">
                    <a:solidFill>
                      <a:schemeClr val="tx1"/>
                    </a:solidFill>
                    <a:latin typeface="+mn-lt"/>
                    <a:ea typeface="+mn-ea"/>
                    <a:cs typeface="+mn-cs"/>
                  </a:rPr>
                  <a:t>𝑅_𝐽𝐹𝐸𝑇</a:t>
                </a:r>
                <a:endParaRPr lang="ar-AE" sz="1200" b="1" i="0" kern="1200" dirty="0">
                  <a:solidFill>
                    <a:schemeClr val="tx1"/>
                  </a:solidFill>
                  <a:effectLst/>
                  <a:latin typeface="+mn-lt"/>
                  <a:ea typeface="+mn-ea"/>
                  <a:cs typeface="+mn-cs"/>
                </a:endParaRPr>
              </a:p>
              <a:p>
                <a:r>
                  <a:rPr lang="ar-AE" sz="1200" b="1" i="0" kern="1200" dirty="0">
                    <a:solidFill>
                      <a:schemeClr val="tx1"/>
                    </a:solidFill>
                    <a:effectLst/>
                    <a:latin typeface="+mn-lt"/>
                    <a:ea typeface="+mn-ea"/>
                    <a:cs typeface="+mn-cs"/>
                  </a:rPr>
                  <a:t>).</a:t>
                </a:r>
                <a:endParaRPr lang="ar-AE" sz="1200" b="0" i="0" kern="1200" dirty="0">
                  <a:solidFill>
                    <a:schemeClr val="tx1"/>
                  </a:solidFill>
                  <a:effectLst/>
                  <a:latin typeface="+mn-lt"/>
                  <a:ea typeface="+mn-ea"/>
                  <a:cs typeface="+mn-cs"/>
                </a:endParaRPr>
              </a:p>
              <a:p>
                <a:endParaRPr lang="bg-BG" dirty="0"/>
              </a:p>
            </p:txBody>
          </p:sp>
        </mc:Fallback>
      </mc:AlternateContent>
      <p:sp>
        <p:nvSpPr>
          <p:cNvPr id="4" name="Slide Number Placeholder 3"/>
          <p:cNvSpPr>
            <a:spLocks noGrp="1"/>
          </p:cNvSpPr>
          <p:nvPr>
            <p:ph type="sldNum" sz="quarter" idx="5"/>
          </p:nvPr>
        </p:nvSpPr>
        <p:spPr/>
        <p:txBody>
          <a:bodyPr/>
          <a:lstStyle/>
          <a:p>
            <a:fld id="{B429544D-D715-40D7-BC31-F8A346D97C74}" type="slidenum">
              <a:rPr lang="bg-BG" smtClean="0"/>
              <a:t>5</a:t>
            </a:fld>
            <a:endParaRPr lang="bg-BG"/>
          </a:p>
        </p:txBody>
      </p:sp>
    </p:spTree>
    <p:extLst>
      <p:ext uri="{BB962C8B-B14F-4D97-AF65-F5344CB8AC3E}">
        <p14:creationId xmlns:p14="http://schemas.microsoft.com/office/powerpoint/2010/main" val="2381681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B429544D-D715-40D7-BC31-F8A346D97C74}" type="slidenum">
              <a:rPr lang="bg-BG" smtClean="0"/>
              <a:t>6</a:t>
            </a:fld>
            <a:endParaRPr lang="bg-BG"/>
          </a:p>
        </p:txBody>
      </p:sp>
    </p:spTree>
    <p:extLst>
      <p:ext uri="{BB962C8B-B14F-4D97-AF65-F5344CB8AC3E}">
        <p14:creationId xmlns:p14="http://schemas.microsoft.com/office/powerpoint/2010/main" val="209349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11</a:t>
            </a:fld>
            <a:endParaRPr lang="en-US"/>
          </a:p>
        </p:txBody>
      </p:sp>
    </p:spTree>
    <p:extLst>
      <p:ext uri="{BB962C8B-B14F-4D97-AF65-F5344CB8AC3E}">
        <p14:creationId xmlns:p14="http://schemas.microsoft.com/office/powerpoint/2010/main" val="308892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9599-7FFB-A5CD-F5A0-4B14D9EA2A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a:extLst>
              <a:ext uri="{FF2B5EF4-FFF2-40B4-BE49-F238E27FC236}">
                <a16:creationId xmlns:a16="http://schemas.microsoft.com/office/drawing/2014/main" id="{F14944AC-E81C-DE01-E4DE-72466CBF7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a:extLst>
              <a:ext uri="{FF2B5EF4-FFF2-40B4-BE49-F238E27FC236}">
                <a16:creationId xmlns:a16="http://schemas.microsoft.com/office/drawing/2014/main" id="{A0C57B20-B467-57F5-9F67-152A323D5705}"/>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C47094D2-25B1-2A7B-9327-8599CF6C3C47}"/>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1856DF86-F233-C32F-F538-5F94BBC9390D}"/>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389141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DA17-D5CC-781B-2E0B-A74E7B64C21C}"/>
              </a:ext>
            </a:extLst>
          </p:cNvPr>
          <p:cNvSpPr>
            <a:spLocks noGrp="1"/>
          </p:cNvSpPr>
          <p:nvPr>
            <p:ph type="title"/>
          </p:nvPr>
        </p:nvSpPr>
        <p:spPr/>
        <p:txBody>
          <a:bodyPr/>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49B14EB5-9F27-FE98-04A5-54237AE926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0B0CD1D7-AACB-FCA4-EFA9-A60984C8E077}"/>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33F5F7C8-5DA2-09DF-DA42-302C035B4747}"/>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6A202C54-F5EF-62E5-28E1-082554B3896E}"/>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95351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A93D6-85C1-89A3-4486-9B9376B727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5CB3E985-E40F-C71E-C8EA-E8F2A0EDF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6ED3872F-C295-04D7-86CF-463884713DE7}"/>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801E456C-10FE-0060-63E1-632AA2A1004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519FEC20-6A53-22A7-BC04-C1B09AC70935}"/>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1691388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072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40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E186-F073-1F09-54A5-6643FC244EB2}"/>
              </a:ext>
            </a:extLst>
          </p:cNvPr>
          <p:cNvSpPr>
            <a:spLocks noGrp="1"/>
          </p:cNvSpPr>
          <p:nvPr>
            <p:ph type="title"/>
          </p:nvPr>
        </p:nvSpPr>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682FAB8C-0862-1891-8AFA-38E2CEF06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DA7D224B-9AC9-7C18-2E81-D7509F9E0931}"/>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894D9A89-2168-B50A-CAC0-A33F917932AE}"/>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ECC2A00E-38FD-55AE-D4D7-70DE8DB41329}"/>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47400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C591C-1B96-3004-D104-25000ADC35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a:extLst>
              <a:ext uri="{FF2B5EF4-FFF2-40B4-BE49-F238E27FC236}">
                <a16:creationId xmlns:a16="http://schemas.microsoft.com/office/drawing/2014/main" id="{0A8591C5-8C15-4A83-B39E-B227FD6D4D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C21969-BA5B-1AF9-052F-40F78C7BF75E}"/>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6D59936E-E58D-EB0F-2A4C-429A8E14469E}"/>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66D9D855-50F8-FE97-8787-1F443A83ACDF}"/>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3933622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5E9A-ECC2-8B14-64E7-C6E115992253}"/>
              </a:ext>
            </a:extLst>
          </p:cNvPr>
          <p:cNvSpPr>
            <a:spLocks noGrp="1"/>
          </p:cNvSpPr>
          <p:nvPr>
            <p:ph type="title"/>
          </p:nvPr>
        </p:nvSpPr>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99852DCB-936E-A8FB-3A7D-45C55C510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a:extLst>
              <a:ext uri="{FF2B5EF4-FFF2-40B4-BE49-F238E27FC236}">
                <a16:creationId xmlns:a16="http://schemas.microsoft.com/office/drawing/2014/main" id="{F3317A36-52A1-7E75-07EE-12699A23AF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a:extLst>
              <a:ext uri="{FF2B5EF4-FFF2-40B4-BE49-F238E27FC236}">
                <a16:creationId xmlns:a16="http://schemas.microsoft.com/office/drawing/2014/main" id="{C4F286D2-8508-F054-30AF-18E5C61C9AB1}"/>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6" name="Footer Placeholder 5">
            <a:extLst>
              <a:ext uri="{FF2B5EF4-FFF2-40B4-BE49-F238E27FC236}">
                <a16:creationId xmlns:a16="http://schemas.microsoft.com/office/drawing/2014/main" id="{82051910-1D25-0F6F-E2C0-C4F261E638A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647182CD-4198-FA54-4C49-CFB64BD785B7}"/>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14853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3CC3-1242-3126-9493-34BA7F54EAAD}"/>
              </a:ext>
            </a:extLst>
          </p:cNvPr>
          <p:cNvSpPr>
            <a:spLocks noGrp="1"/>
          </p:cNvSpPr>
          <p:nvPr>
            <p:ph type="title"/>
          </p:nvPr>
        </p:nvSpPr>
        <p:spPr>
          <a:xfrm>
            <a:off x="839788" y="365125"/>
            <a:ext cx="10515600" cy="1325563"/>
          </a:xfrm>
        </p:spPr>
        <p:txBody>
          <a:bodyPr/>
          <a:lstStyle/>
          <a:p>
            <a:r>
              <a:rPr lang="en-US"/>
              <a:t>Click to edit Master title style</a:t>
            </a:r>
            <a:endParaRPr lang="bg-BG"/>
          </a:p>
        </p:txBody>
      </p:sp>
      <p:sp>
        <p:nvSpPr>
          <p:cNvPr id="3" name="Text Placeholder 2">
            <a:extLst>
              <a:ext uri="{FF2B5EF4-FFF2-40B4-BE49-F238E27FC236}">
                <a16:creationId xmlns:a16="http://schemas.microsoft.com/office/drawing/2014/main" id="{5D4917A5-8E8D-5075-E81E-30AF1B90E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3E8040-E8CD-4ED8-F307-B8F87DCE3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a:extLst>
              <a:ext uri="{FF2B5EF4-FFF2-40B4-BE49-F238E27FC236}">
                <a16:creationId xmlns:a16="http://schemas.microsoft.com/office/drawing/2014/main" id="{64484509-F3E9-CC25-D786-33A92A1243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C10748-0178-E873-EFF0-CE21974AB6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a:extLst>
              <a:ext uri="{FF2B5EF4-FFF2-40B4-BE49-F238E27FC236}">
                <a16:creationId xmlns:a16="http://schemas.microsoft.com/office/drawing/2014/main" id="{95D1CBD4-1041-6E34-7CDC-BCFFC0FD9632}"/>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8" name="Footer Placeholder 7">
            <a:extLst>
              <a:ext uri="{FF2B5EF4-FFF2-40B4-BE49-F238E27FC236}">
                <a16:creationId xmlns:a16="http://schemas.microsoft.com/office/drawing/2014/main" id="{5F43C420-F425-355F-CF8E-3F2BA26D14F1}"/>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FB555219-48B2-2357-F0F1-E4B1C113A970}"/>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99516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2A36-0CC2-35CD-A339-1FA1B6EA5E9B}"/>
              </a:ext>
            </a:extLst>
          </p:cNvPr>
          <p:cNvSpPr>
            <a:spLocks noGrp="1"/>
          </p:cNvSpPr>
          <p:nvPr>
            <p:ph type="title"/>
          </p:nvPr>
        </p:nvSpPr>
        <p:spPr/>
        <p:txBody>
          <a:bodyPr/>
          <a:lstStyle/>
          <a:p>
            <a:r>
              <a:rPr lang="en-US"/>
              <a:t>Click to edit Master title style</a:t>
            </a:r>
            <a:endParaRPr lang="bg-BG"/>
          </a:p>
        </p:txBody>
      </p:sp>
      <p:sp>
        <p:nvSpPr>
          <p:cNvPr id="3" name="Date Placeholder 2">
            <a:extLst>
              <a:ext uri="{FF2B5EF4-FFF2-40B4-BE49-F238E27FC236}">
                <a16:creationId xmlns:a16="http://schemas.microsoft.com/office/drawing/2014/main" id="{B91DCC87-BCFD-F4A2-B7A8-ACC2EDF35DBA}"/>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4" name="Footer Placeholder 3">
            <a:extLst>
              <a:ext uri="{FF2B5EF4-FFF2-40B4-BE49-F238E27FC236}">
                <a16:creationId xmlns:a16="http://schemas.microsoft.com/office/drawing/2014/main" id="{287FCDA2-B92F-DE75-434E-688A454F5721}"/>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82A5E2D3-1B2A-8626-ED16-CC0A1ED8F61D}"/>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3636176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74CC47-1386-DE7B-75E4-F58FEF3B07B2}"/>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3" name="Footer Placeholder 2">
            <a:extLst>
              <a:ext uri="{FF2B5EF4-FFF2-40B4-BE49-F238E27FC236}">
                <a16:creationId xmlns:a16="http://schemas.microsoft.com/office/drawing/2014/main" id="{3CE0560C-6146-8D2E-08C6-5765D08C4726}"/>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6FA8EF57-8134-795A-1E19-C64BC0C60790}"/>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102646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096-1102-A25E-32B1-B01622848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a:extLst>
              <a:ext uri="{FF2B5EF4-FFF2-40B4-BE49-F238E27FC236}">
                <a16:creationId xmlns:a16="http://schemas.microsoft.com/office/drawing/2014/main" id="{CCA53F3C-E02E-9870-26D7-76E7752F6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a:extLst>
              <a:ext uri="{FF2B5EF4-FFF2-40B4-BE49-F238E27FC236}">
                <a16:creationId xmlns:a16="http://schemas.microsoft.com/office/drawing/2014/main" id="{62E901BD-08A3-2128-31F0-6D9E7A210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F949FB-69C3-5AA3-6E1F-C9F52882A680}"/>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6" name="Footer Placeholder 5">
            <a:extLst>
              <a:ext uri="{FF2B5EF4-FFF2-40B4-BE49-F238E27FC236}">
                <a16:creationId xmlns:a16="http://schemas.microsoft.com/office/drawing/2014/main" id="{586ECD44-CD55-E343-8E47-3572168DD708}"/>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D3E4E46-D0D4-7B70-BFA1-5C74AD503D67}"/>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369434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7F118-1134-A79D-B065-6C8E30CA17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a:extLst>
              <a:ext uri="{FF2B5EF4-FFF2-40B4-BE49-F238E27FC236}">
                <a16:creationId xmlns:a16="http://schemas.microsoft.com/office/drawing/2014/main" id="{1DBBB2FD-7F7E-007F-D4C4-3BFF78F91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a:extLst>
              <a:ext uri="{FF2B5EF4-FFF2-40B4-BE49-F238E27FC236}">
                <a16:creationId xmlns:a16="http://schemas.microsoft.com/office/drawing/2014/main" id="{7F482957-A807-30F6-F7D4-9D6FD0A626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7903C-4621-D169-4D26-EC0B09D5EB08}"/>
              </a:ext>
            </a:extLst>
          </p:cNvPr>
          <p:cNvSpPr>
            <a:spLocks noGrp="1"/>
          </p:cNvSpPr>
          <p:nvPr>
            <p:ph type="dt" sz="half" idx="10"/>
          </p:nvPr>
        </p:nvSpPr>
        <p:spPr/>
        <p:txBody>
          <a:bodyPr/>
          <a:lstStyle/>
          <a:p>
            <a:fld id="{A885FB64-19E4-4EC1-9AA3-76686029FE44}" type="datetimeFigureOut">
              <a:rPr lang="bg-BG" smtClean="0"/>
              <a:t>1.12.2025 г.</a:t>
            </a:fld>
            <a:endParaRPr lang="bg-BG"/>
          </a:p>
        </p:txBody>
      </p:sp>
      <p:sp>
        <p:nvSpPr>
          <p:cNvPr id="6" name="Footer Placeholder 5">
            <a:extLst>
              <a:ext uri="{FF2B5EF4-FFF2-40B4-BE49-F238E27FC236}">
                <a16:creationId xmlns:a16="http://schemas.microsoft.com/office/drawing/2014/main" id="{789531F8-5F64-52B1-2D5D-F622CE79C2EB}"/>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CA08BDB-094C-56CA-8089-F68CD5B3B420}"/>
              </a:ext>
            </a:extLst>
          </p:cNvPr>
          <p:cNvSpPr>
            <a:spLocks noGrp="1"/>
          </p:cNvSpPr>
          <p:nvPr>
            <p:ph type="sldNum" sz="quarter" idx="12"/>
          </p:nvPr>
        </p:nvSpPr>
        <p:spPr/>
        <p:txBody>
          <a:bodyPr/>
          <a:lstStyle/>
          <a:p>
            <a:fld id="{0DA861DE-F4EC-4562-8E30-41C286D1D3C4}" type="slidenum">
              <a:rPr lang="bg-BG" smtClean="0"/>
              <a:t>‹#›</a:t>
            </a:fld>
            <a:endParaRPr lang="bg-BG"/>
          </a:p>
        </p:txBody>
      </p:sp>
    </p:spTree>
    <p:extLst>
      <p:ext uri="{BB962C8B-B14F-4D97-AF65-F5344CB8AC3E}">
        <p14:creationId xmlns:p14="http://schemas.microsoft.com/office/powerpoint/2010/main" val="384489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C0663B-A1F4-B046-3D7D-37C8563A4A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a:extLst>
              <a:ext uri="{FF2B5EF4-FFF2-40B4-BE49-F238E27FC236}">
                <a16:creationId xmlns:a16="http://schemas.microsoft.com/office/drawing/2014/main" id="{156E7252-316D-9AD5-007E-7EEC2D4EF9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5F8D6571-82CF-FD0C-641E-F171E706C5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85FB64-19E4-4EC1-9AA3-76686029FE44}" type="datetimeFigureOut">
              <a:rPr lang="bg-BG" smtClean="0"/>
              <a:t>1.12.2025 г.</a:t>
            </a:fld>
            <a:endParaRPr lang="bg-BG"/>
          </a:p>
        </p:txBody>
      </p:sp>
      <p:sp>
        <p:nvSpPr>
          <p:cNvPr id="5" name="Footer Placeholder 4">
            <a:extLst>
              <a:ext uri="{FF2B5EF4-FFF2-40B4-BE49-F238E27FC236}">
                <a16:creationId xmlns:a16="http://schemas.microsoft.com/office/drawing/2014/main" id="{C2F82626-FDDF-2080-1BB8-7113BFF98B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bg-BG"/>
          </a:p>
        </p:txBody>
      </p:sp>
      <p:sp>
        <p:nvSpPr>
          <p:cNvPr id="6" name="Slide Number Placeholder 5">
            <a:extLst>
              <a:ext uri="{FF2B5EF4-FFF2-40B4-BE49-F238E27FC236}">
                <a16:creationId xmlns:a16="http://schemas.microsoft.com/office/drawing/2014/main" id="{03807C58-44CB-09DA-C2C1-6265C5227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A861DE-F4EC-4562-8E30-41C286D1D3C4}" type="slidenum">
              <a:rPr lang="bg-BG" smtClean="0"/>
              <a:t>‹#›</a:t>
            </a:fld>
            <a:endParaRPr lang="bg-BG"/>
          </a:p>
        </p:txBody>
      </p:sp>
    </p:spTree>
    <p:extLst>
      <p:ext uri="{BB962C8B-B14F-4D97-AF65-F5344CB8AC3E}">
        <p14:creationId xmlns:p14="http://schemas.microsoft.com/office/powerpoint/2010/main" val="4204640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2"/>
          <p:cNvSpPr/>
          <p:nvPr/>
        </p:nvSpPr>
        <p:spPr>
          <a:xfrm>
            <a:off x="655454" y="5013000"/>
            <a:ext cx="9544425" cy="1079640"/>
          </a:xfrm>
          <a:prstGeom prst="rect">
            <a:avLst/>
          </a:prstGeom>
          <a:noFill/>
          <a:ln w="0">
            <a:noFill/>
          </a:ln>
        </p:spPr>
        <p:style>
          <a:lnRef idx="0">
            <a:scrgbClr r="0" g="0" b="0"/>
          </a:lnRef>
          <a:fillRef idx="0">
            <a:scrgbClr r="0" g="0" b="0"/>
          </a:fillRef>
          <a:effectRef idx="0">
            <a:scrgbClr r="0" g="0" b="0"/>
          </a:effectRef>
          <a:fontRef idx="minor"/>
        </p:style>
        <p:txBody>
          <a:bodyPr anchor="b">
            <a:normAutofit fontScale="92500"/>
          </a:bodyPr>
          <a:lstStyle/>
          <a:p>
            <a:pPr>
              <a:lnSpc>
                <a:spcPct val="90000"/>
              </a:lnSpc>
              <a:spcAft>
                <a:spcPts val="601"/>
              </a:spcAft>
            </a:pPr>
            <a:r>
              <a:rPr lang="bg-BG" sz="3200" spc="-1" dirty="0">
                <a:solidFill>
                  <a:srgbClr val="0038A8"/>
                </a:solidFill>
                <a:latin typeface="+mj-lt"/>
              </a:rPr>
              <a:t>Полеви транзистор</a:t>
            </a:r>
          </a:p>
          <a:p>
            <a:pPr>
              <a:lnSpc>
                <a:spcPct val="90000"/>
              </a:lnSpc>
              <a:spcAft>
                <a:spcPts val="601"/>
              </a:spcAft>
            </a:pPr>
            <a:r>
              <a:rPr lang="en-US" sz="3200" spc="-1" dirty="0">
                <a:solidFill>
                  <a:srgbClr val="0038A8"/>
                </a:solidFill>
                <a:latin typeface="+mj-lt"/>
              </a:rPr>
              <a:t>MOSFET - metal-oxide-semiconductor field-effect transistor</a:t>
            </a:r>
            <a:endParaRPr lang="ru-RU" sz="3200" b="0" strike="noStrike" spc="-1" dirty="0">
              <a:solidFill>
                <a:srgbClr val="0038A8"/>
              </a:solidFill>
              <a:latin typeface="+mj-lt"/>
            </a:endParaRPr>
          </a:p>
        </p:txBody>
      </p:sp>
      <p:pic>
        <p:nvPicPr>
          <p:cNvPr id="115" name="Picture 4"/>
          <p:cNvPicPr/>
          <p:nvPr/>
        </p:nvPicPr>
        <p:blipFill>
          <a:blip r:embed="rId2"/>
          <a:stretch/>
        </p:blipFill>
        <p:spPr>
          <a:xfrm>
            <a:off x="551520" y="275760"/>
            <a:ext cx="904680" cy="9140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1FBEC-1C42-A271-F222-AD24D89EC57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A11303E-3EAF-0286-C61D-94437C5CE5A2}"/>
              </a:ext>
            </a:extLst>
          </p:cNvPr>
          <p:cNvPicPr>
            <a:picLocks noChangeAspect="1"/>
          </p:cNvPicPr>
          <p:nvPr/>
        </p:nvPicPr>
        <p:blipFill>
          <a:blip r:embed="rId2"/>
          <a:stretch>
            <a:fillRect/>
          </a:stretch>
        </p:blipFill>
        <p:spPr>
          <a:xfrm>
            <a:off x="5810080" y="2460030"/>
            <a:ext cx="5524163" cy="2212203"/>
          </a:xfrm>
          <a:prstGeom prst="rect">
            <a:avLst/>
          </a:prstGeom>
        </p:spPr>
      </p:pic>
      <p:sp>
        <p:nvSpPr>
          <p:cNvPr id="3" name="TextBox 2">
            <a:extLst>
              <a:ext uri="{FF2B5EF4-FFF2-40B4-BE49-F238E27FC236}">
                <a16:creationId xmlns:a16="http://schemas.microsoft.com/office/drawing/2014/main" id="{72C6AECC-2BFA-8210-867C-DC99415CDBD3}"/>
              </a:ext>
            </a:extLst>
          </p:cNvPr>
          <p:cNvSpPr txBox="1"/>
          <p:nvPr/>
        </p:nvSpPr>
        <p:spPr>
          <a:xfrm>
            <a:off x="0" y="64164"/>
            <a:ext cx="12162329" cy="461665"/>
          </a:xfrm>
          <a:prstGeom prst="rect">
            <a:avLst/>
          </a:prstGeom>
          <a:noFill/>
        </p:spPr>
        <p:txBody>
          <a:bodyPr wrap="square">
            <a:spAutoFit/>
          </a:bodyPr>
          <a:lstStyle/>
          <a:p>
            <a:pPr algn="ctr"/>
            <a:r>
              <a:rPr lang="en-US" sz="2400" dirty="0">
                <a:solidFill>
                  <a:srgbClr val="0070C0"/>
                </a:solidFill>
              </a:rPr>
              <a:t>The Golden Rule of Driving MOSFETs</a:t>
            </a:r>
            <a:endParaRPr lang="bg-BG" sz="2400" dirty="0">
              <a:solidFill>
                <a:srgbClr val="0070C0"/>
              </a:solidFill>
            </a:endParaRPr>
          </a:p>
        </p:txBody>
      </p:sp>
      <p:pic>
        <p:nvPicPr>
          <p:cNvPr id="11" name="Picture 10">
            <a:extLst>
              <a:ext uri="{FF2B5EF4-FFF2-40B4-BE49-F238E27FC236}">
                <a16:creationId xmlns:a16="http://schemas.microsoft.com/office/drawing/2014/main" id="{2D1F7C50-579F-ED05-F68B-643CBCFD2456}"/>
              </a:ext>
            </a:extLst>
          </p:cNvPr>
          <p:cNvPicPr>
            <a:picLocks noChangeAspect="1"/>
          </p:cNvPicPr>
          <p:nvPr/>
        </p:nvPicPr>
        <p:blipFill>
          <a:blip r:embed="rId3"/>
          <a:stretch>
            <a:fillRect/>
          </a:stretch>
        </p:blipFill>
        <p:spPr>
          <a:xfrm>
            <a:off x="319636" y="2694699"/>
            <a:ext cx="4968510" cy="1881248"/>
          </a:xfrm>
          <a:prstGeom prst="rect">
            <a:avLst/>
          </a:prstGeom>
        </p:spPr>
      </p:pic>
      <p:sp>
        <p:nvSpPr>
          <p:cNvPr id="12" name="Rectangle 11">
            <a:extLst>
              <a:ext uri="{FF2B5EF4-FFF2-40B4-BE49-F238E27FC236}">
                <a16:creationId xmlns:a16="http://schemas.microsoft.com/office/drawing/2014/main" id="{D268733C-18F0-5D34-6BDE-180580D48280}"/>
              </a:ext>
            </a:extLst>
          </p:cNvPr>
          <p:cNvSpPr/>
          <p:nvPr/>
        </p:nvSpPr>
        <p:spPr>
          <a:xfrm>
            <a:off x="5846495" y="3603480"/>
            <a:ext cx="5487748" cy="58414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Rectangle 12">
            <a:extLst>
              <a:ext uri="{FF2B5EF4-FFF2-40B4-BE49-F238E27FC236}">
                <a16:creationId xmlns:a16="http://schemas.microsoft.com/office/drawing/2014/main" id="{33202939-DFF8-371E-A777-0916404D2061}"/>
              </a:ext>
            </a:extLst>
          </p:cNvPr>
          <p:cNvSpPr/>
          <p:nvPr/>
        </p:nvSpPr>
        <p:spPr>
          <a:xfrm>
            <a:off x="364143" y="3301074"/>
            <a:ext cx="4924003" cy="121858"/>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 name="TextBox 1">
            <a:extLst>
              <a:ext uri="{FF2B5EF4-FFF2-40B4-BE49-F238E27FC236}">
                <a16:creationId xmlns:a16="http://schemas.microsoft.com/office/drawing/2014/main" id="{A26FD677-714C-7ACC-6107-F7154C0292A9}"/>
              </a:ext>
            </a:extLst>
          </p:cNvPr>
          <p:cNvSpPr txBox="1"/>
          <p:nvPr/>
        </p:nvSpPr>
        <p:spPr>
          <a:xfrm>
            <a:off x="231633" y="745756"/>
            <a:ext cx="11696027" cy="664284"/>
          </a:xfrm>
          <a:prstGeom prst="rect">
            <a:avLst/>
          </a:prstGeom>
          <a:noFill/>
        </p:spPr>
        <p:txBody>
          <a:bodyPr wrap="square">
            <a:spAutoFit/>
          </a:bodyPr>
          <a:lstStyle/>
          <a:p>
            <a:pPr rtl="0" fontAlgn="base">
              <a:spcBef>
                <a:spcPts val="1100"/>
              </a:spcBef>
            </a:pPr>
            <a:r>
              <a:rPr lang="bg-BG" sz="1400" b="0" i="0" u="none" strike="noStrike" dirty="0">
                <a:solidFill>
                  <a:srgbClr val="1A1C1E"/>
                </a:solidFill>
                <a:effectLst/>
              </a:rPr>
              <a:t>Ако в каталога няма графика </a:t>
            </a:r>
            <a:r>
              <a:rPr lang="en-US" sz="1400" b="0" i="0" u="none" strike="noStrike" dirty="0" err="1">
                <a:solidFill>
                  <a:srgbClr val="1A1C1E"/>
                </a:solidFill>
                <a:effectLst/>
              </a:rPr>
              <a:t>Rds</a:t>
            </a:r>
            <a:r>
              <a:rPr lang="en-US" sz="1400" dirty="0">
                <a:solidFill>
                  <a:srgbClr val="1A1C1E"/>
                </a:solidFill>
              </a:rPr>
              <a:t>(on) = f(</a:t>
            </a:r>
            <a:r>
              <a:rPr lang="en-US" sz="1400" dirty="0" err="1">
                <a:solidFill>
                  <a:srgbClr val="1A1C1E"/>
                </a:solidFill>
              </a:rPr>
              <a:t>Ugs</a:t>
            </a:r>
            <a:r>
              <a:rPr lang="en-US" sz="1400" dirty="0">
                <a:solidFill>
                  <a:srgbClr val="1A1C1E"/>
                </a:solidFill>
              </a:rPr>
              <a:t>), </a:t>
            </a:r>
            <a:r>
              <a:rPr lang="bg-BG" sz="1400" dirty="0">
                <a:solidFill>
                  <a:srgbClr val="1A1C1E"/>
                </a:solidFill>
              </a:rPr>
              <a:t>проверете табличните данни. </a:t>
            </a:r>
            <a:endParaRPr lang="en-US" sz="1400" dirty="0">
              <a:solidFill>
                <a:srgbClr val="1A1C1E"/>
              </a:solidFill>
            </a:endParaRPr>
          </a:p>
          <a:p>
            <a:pPr rtl="0" fontAlgn="base">
              <a:spcBef>
                <a:spcPts val="1100"/>
              </a:spcBef>
            </a:pPr>
            <a:r>
              <a:rPr lang="bg-BG" sz="1400" dirty="0">
                <a:solidFill>
                  <a:srgbClr val="1A1C1E"/>
                </a:solidFill>
              </a:rPr>
              <a:t>Ако стойността на </a:t>
            </a:r>
            <a:r>
              <a:rPr lang="en-US" sz="1400" dirty="0" err="1">
                <a:solidFill>
                  <a:srgbClr val="1A1C1E"/>
                </a:solidFill>
              </a:rPr>
              <a:t>Rds</a:t>
            </a:r>
            <a:r>
              <a:rPr lang="en-US" sz="1400" dirty="0">
                <a:solidFill>
                  <a:srgbClr val="1A1C1E"/>
                </a:solidFill>
              </a:rPr>
              <a:t>(on)</a:t>
            </a:r>
            <a:r>
              <a:rPr lang="bg-BG" sz="1400" dirty="0">
                <a:solidFill>
                  <a:srgbClr val="1A1C1E"/>
                </a:solidFill>
              </a:rPr>
              <a:t> е дадена само за </a:t>
            </a:r>
            <a:r>
              <a:rPr lang="en-US" sz="1400" dirty="0" err="1">
                <a:solidFill>
                  <a:srgbClr val="1A1C1E"/>
                </a:solidFill>
              </a:rPr>
              <a:t>Ugs</a:t>
            </a:r>
            <a:r>
              <a:rPr lang="en-US" sz="1400" dirty="0">
                <a:solidFill>
                  <a:srgbClr val="1A1C1E"/>
                </a:solidFill>
              </a:rPr>
              <a:t>=10V</a:t>
            </a:r>
            <a:r>
              <a:rPr lang="bg-BG" sz="1400" dirty="0">
                <a:solidFill>
                  <a:srgbClr val="1A1C1E"/>
                </a:solidFill>
              </a:rPr>
              <a:t>, това е стандартен </a:t>
            </a:r>
            <a:r>
              <a:rPr lang="en-US" sz="1400" dirty="0">
                <a:solidFill>
                  <a:srgbClr val="1A1C1E"/>
                </a:solidFill>
              </a:rPr>
              <a:t>MOSFET </a:t>
            </a:r>
            <a:r>
              <a:rPr lang="bg-BG" sz="1400" dirty="0">
                <a:solidFill>
                  <a:srgbClr val="1A1C1E"/>
                </a:solidFill>
              </a:rPr>
              <a:t>и не може да го управлявате с логическо ниво</a:t>
            </a:r>
            <a:r>
              <a:rPr lang="en-US" sz="1400" dirty="0">
                <a:solidFill>
                  <a:srgbClr val="1A1C1E"/>
                </a:solidFill>
              </a:rPr>
              <a:t>.</a:t>
            </a:r>
            <a:endParaRPr lang="en-US" sz="1400" b="0" i="0" u="none" strike="noStrike" dirty="0">
              <a:solidFill>
                <a:srgbClr val="1A1C1E"/>
              </a:solidFill>
              <a:effectLst/>
            </a:endParaRPr>
          </a:p>
        </p:txBody>
      </p:sp>
      <p:sp>
        <p:nvSpPr>
          <p:cNvPr id="7" name="TextBox 6">
            <a:extLst>
              <a:ext uri="{FF2B5EF4-FFF2-40B4-BE49-F238E27FC236}">
                <a16:creationId xmlns:a16="http://schemas.microsoft.com/office/drawing/2014/main" id="{E3F8C59D-B7EC-4B3F-5F6F-F911B7ABB1B3}"/>
              </a:ext>
            </a:extLst>
          </p:cNvPr>
          <p:cNvSpPr txBox="1"/>
          <p:nvPr/>
        </p:nvSpPr>
        <p:spPr>
          <a:xfrm>
            <a:off x="10229344" y="4791424"/>
            <a:ext cx="1303168" cy="246221"/>
          </a:xfrm>
          <a:prstGeom prst="rect">
            <a:avLst/>
          </a:prstGeom>
          <a:noFill/>
        </p:spPr>
        <p:txBody>
          <a:bodyPr wrap="square">
            <a:spAutoFit/>
          </a:bodyPr>
          <a:lstStyle/>
          <a:p>
            <a:r>
              <a:rPr lang="bg-BG" sz="1000" dirty="0"/>
              <a:t>PSMN1R6-30MLH</a:t>
            </a:r>
          </a:p>
        </p:txBody>
      </p:sp>
      <p:sp>
        <p:nvSpPr>
          <p:cNvPr id="8" name="TextBox 7">
            <a:extLst>
              <a:ext uri="{FF2B5EF4-FFF2-40B4-BE49-F238E27FC236}">
                <a16:creationId xmlns:a16="http://schemas.microsoft.com/office/drawing/2014/main" id="{5FC16F9C-5F74-E712-BBF8-9268695BED63}"/>
              </a:ext>
            </a:extLst>
          </p:cNvPr>
          <p:cNvSpPr txBox="1"/>
          <p:nvPr/>
        </p:nvSpPr>
        <p:spPr>
          <a:xfrm>
            <a:off x="4496487" y="4672233"/>
            <a:ext cx="945756" cy="230832"/>
          </a:xfrm>
          <a:prstGeom prst="rect">
            <a:avLst/>
          </a:prstGeom>
          <a:noFill/>
        </p:spPr>
        <p:txBody>
          <a:bodyPr wrap="square">
            <a:spAutoFit/>
          </a:bodyPr>
          <a:lstStyle/>
          <a:p>
            <a:r>
              <a:rPr lang="bg-BG" sz="900" dirty="0"/>
              <a:t>IRF40SC240</a:t>
            </a:r>
          </a:p>
        </p:txBody>
      </p:sp>
    </p:spTree>
    <p:extLst>
      <p:ext uri="{BB962C8B-B14F-4D97-AF65-F5344CB8AC3E}">
        <p14:creationId xmlns:p14="http://schemas.microsoft.com/office/powerpoint/2010/main" val="153614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220E3F-C472-47BD-8FE4-39FEBF260A65}"/>
              </a:ext>
            </a:extLst>
          </p:cNvPr>
          <p:cNvSpPr txBox="1"/>
          <p:nvPr/>
        </p:nvSpPr>
        <p:spPr>
          <a:xfrm>
            <a:off x="-1" y="0"/>
            <a:ext cx="12129961" cy="461665"/>
          </a:xfrm>
          <a:prstGeom prst="rect">
            <a:avLst/>
          </a:prstGeom>
          <a:noFill/>
        </p:spPr>
        <p:txBody>
          <a:bodyPr wrap="square" rtlCol="0">
            <a:spAutoFit/>
          </a:bodyPr>
          <a:lstStyle/>
          <a:p>
            <a:pPr algn="ctr"/>
            <a:r>
              <a:rPr lang="en-US" sz="2400" dirty="0" err="1">
                <a:solidFill>
                  <a:srgbClr val="0038A8"/>
                </a:solidFill>
                <a:latin typeface="+mj-lt"/>
                <a:cs typeface="Arial" panose="020B0604020202020204" pitchFamily="34" charset="0"/>
              </a:rPr>
              <a:t>Rds</a:t>
            </a:r>
            <a:r>
              <a:rPr lang="en-US" sz="2400" dirty="0">
                <a:solidFill>
                  <a:srgbClr val="0038A8"/>
                </a:solidFill>
                <a:latin typeface="+mj-lt"/>
                <a:cs typeface="Arial" panose="020B0604020202020204" pitchFamily="34" charset="0"/>
              </a:rPr>
              <a:t>(on)</a:t>
            </a:r>
            <a:r>
              <a:rPr lang="bg-BG" sz="2400" dirty="0">
                <a:solidFill>
                  <a:srgbClr val="0038A8"/>
                </a:solidFill>
                <a:latin typeface="+mj-lt"/>
                <a:cs typeface="Arial" panose="020B0604020202020204" pitchFamily="34" charset="0"/>
              </a:rPr>
              <a:t> – Зависимост от температурата</a:t>
            </a:r>
          </a:p>
        </p:txBody>
      </p:sp>
      <p:sp>
        <p:nvSpPr>
          <p:cNvPr id="7" name="TextBox 6">
            <a:extLst>
              <a:ext uri="{FF2B5EF4-FFF2-40B4-BE49-F238E27FC236}">
                <a16:creationId xmlns:a16="http://schemas.microsoft.com/office/drawing/2014/main" id="{EEF14945-1981-4DC7-A508-D06F5059F6B9}"/>
              </a:ext>
            </a:extLst>
          </p:cNvPr>
          <p:cNvSpPr txBox="1"/>
          <p:nvPr/>
        </p:nvSpPr>
        <p:spPr>
          <a:xfrm>
            <a:off x="11111880" y="6581001"/>
            <a:ext cx="1080120" cy="276999"/>
          </a:xfrm>
          <a:prstGeom prst="rect">
            <a:avLst/>
          </a:prstGeom>
          <a:noFill/>
        </p:spPr>
        <p:txBody>
          <a:bodyPr wrap="square">
            <a:spAutoFit/>
          </a:bodyPr>
          <a:lstStyle/>
          <a:p>
            <a:r>
              <a:rPr lang="en-US" sz="1200" dirty="0"/>
              <a:t>IRF40SC240</a:t>
            </a:r>
          </a:p>
        </p:txBody>
      </p:sp>
      <p:pic>
        <p:nvPicPr>
          <p:cNvPr id="6" name="Picture 5">
            <a:extLst>
              <a:ext uri="{FF2B5EF4-FFF2-40B4-BE49-F238E27FC236}">
                <a16:creationId xmlns:a16="http://schemas.microsoft.com/office/drawing/2014/main" id="{2C9F8CBE-8903-40BC-9E1F-27C012E969BD}"/>
              </a:ext>
            </a:extLst>
          </p:cNvPr>
          <p:cNvPicPr>
            <a:picLocks noChangeAspect="1"/>
          </p:cNvPicPr>
          <p:nvPr/>
        </p:nvPicPr>
        <p:blipFill>
          <a:blip r:embed="rId3"/>
          <a:stretch>
            <a:fillRect/>
          </a:stretch>
        </p:blipFill>
        <p:spPr>
          <a:xfrm>
            <a:off x="7711126" y="961319"/>
            <a:ext cx="3888583" cy="4351101"/>
          </a:xfrm>
          <a:prstGeom prst="rect">
            <a:avLst/>
          </a:prstGeom>
        </p:spPr>
      </p:pic>
      <p:sp>
        <p:nvSpPr>
          <p:cNvPr id="14" name="TextBox 13">
            <a:extLst>
              <a:ext uri="{FF2B5EF4-FFF2-40B4-BE49-F238E27FC236}">
                <a16:creationId xmlns:a16="http://schemas.microsoft.com/office/drawing/2014/main" id="{0DA34D78-9C34-4177-98F7-979953B6E014}"/>
              </a:ext>
            </a:extLst>
          </p:cNvPr>
          <p:cNvSpPr txBox="1"/>
          <p:nvPr/>
        </p:nvSpPr>
        <p:spPr>
          <a:xfrm>
            <a:off x="263352" y="1143774"/>
            <a:ext cx="7189413" cy="523220"/>
          </a:xfrm>
          <a:prstGeom prst="rect">
            <a:avLst/>
          </a:prstGeom>
          <a:noFill/>
        </p:spPr>
        <p:txBody>
          <a:bodyPr wrap="square" rtlCol="0">
            <a:spAutoFit/>
          </a:bodyPr>
          <a:lstStyle/>
          <a:p>
            <a:r>
              <a:rPr lang="en-US" sz="1400" dirty="0" err="1"/>
              <a:t>Rds</a:t>
            </a:r>
            <a:r>
              <a:rPr lang="en-US" sz="1400" dirty="0"/>
              <a:t>(on) </a:t>
            </a:r>
            <a:r>
              <a:rPr lang="bg-BG" sz="1400" dirty="0"/>
              <a:t>расте при повишаване на температурата</a:t>
            </a:r>
            <a:r>
              <a:rPr lang="en-US" sz="1400" dirty="0"/>
              <a:t> (</a:t>
            </a:r>
            <a:r>
              <a:rPr lang="bg-BG" sz="1400" dirty="0"/>
              <a:t>подвижността на </a:t>
            </a:r>
            <a:r>
              <a:rPr lang="bg-BG" sz="1400" dirty="0" err="1"/>
              <a:t>токоносителите</a:t>
            </a:r>
            <a:r>
              <a:rPr lang="bg-BG" sz="1400" dirty="0"/>
              <a:t> намалява), което води до намаляване на </a:t>
            </a:r>
            <a:r>
              <a:rPr lang="en-US" sz="1400" dirty="0"/>
              <a:t>Id </a:t>
            </a:r>
            <a:r>
              <a:rPr lang="bg-BG" sz="1400" dirty="0"/>
              <a:t>и на разсейвана мощност </a:t>
            </a:r>
            <a:r>
              <a:rPr lang="en-US" sz="1400" dirty="0"/>
              <a:t>P = Id</a:t>
            </a:r>
            <a:r>
              <a:rPr lang="en-US" sz="1400" baseline="30000" dirty="0"/>
              <a:t>2</a:t>
            </a:r>
            <a:r>
              <a:rPr lang="en-US" sz="1400" dirty="0"/>
              <a:t>.Rds(on)</a:t>
            </a:r>
          </a:p>
        </p:txBody>
      </p:sp>
    </p:spTree>
    <p:extLst>
      <p:ext uri="{BB962C8B-B14F-4D97-AF65-F5344CB8AC3E}">
        <p14:creationId xmlns:p14="http://schemas.microsoft.com/office/powerpoint/2010/main" val="94772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F3541-89B7-40C3-822E-CC55509624BF}"/>
              </a:ext>
            </a:extLst>
          </p:cNvPr>
          <p:cNvSpPr txBox="1"/>
          <p:nvPr/>
        </p:nvSpPr>
        <p:spPr>
          <a:xfrm>
            <a:off x="0" y="64164"/>
            <a:ext cx="12162329" cy="461665"/>
          </a:xfrm>
          <a:prstGeom prst="rect">
            <a:avLst/>
          </a:prstGeom>
          <a:noFill/>
        </p:spPr>
        <p:txBody>
          <a:bodyPr wrap="square">
            <a:spAutoFit/>
          </a:bodyPr>
          <a:lstStyle/>
          <a:p>
            <a:pPr algn="ctr"/>
            <a:r>
              <a:rPr lang="bg-BG" sz="2400" dirty="0">
                <a:solidFill>
                  <a:srgbClr val="0070C0"/>
                </a:solidFill>
              </a:rPr>
              <a:t>Обобщение</a:t>
            </a:r>
          </a:p>
        </p:txBody>
      </p:sp>
      <p:sp>
        <p:nvSpPr>
          <p:cNvPr id="4" name="TextBox 3">
            <a:extLst>
              <a:ext uri="{FF2B5EF4-FFF2-40B4-BE49-F238E27FC236}">
                <a16:creationId xmlns:a16="http://schemas.microsoft.com/office/drawing/2014/main" id="{DD06663D-A1D4-6A94-75BE-0EEB059E980D}"/>
              </a:ext>
            </a:extLst>
          </p:cNvPr>
          <p:cNvSpPr txBox="1"/>
          <p:nvPr/>
        </p:nvSpPr>
        <p:spPr>
          <a:xfrm>
            <a:off x="396510" y="1940131"/>
            <a:ext cx="11191285" cy="2811026"/>
          </a:xfrm>
          <a:prstGeom prst="rect">
            <a:avLst/>
          </a:prstGeom>
          <a:noFill/>
        </p:spPr>
        <p:txBody>
          <a:bodyPr wrap="square">
            <a:spAutoFit/>
          </a:bodyPr>
          <a:lstStyle/>
          <a:p>
            <a:pPr rtl="0" fontAlgn="base">
              <a:spcAft>
                <a:spcPts val="1100"/>
              </a:spcAft>
            </a:pPr>
            <a:r>
              <a:rPr lang="ru-RU" sz="1400" dirty="0">
                <a:solidFill>
                  <a:srgbClr val="1A1C1E"/>
                </a:solidFill>
              </a:rPr>
              <a:t>Научихме, че мощните MOSFET транзистори не са плоски, а са изградени от милиони паралелни вертикални клетки, за да се справят с висок ток.</a:t>
            </a:r>
          </a:p>
          <a:p>
            <a:pPr fontAlgn="base">
              <a:spcAft>
                <a:spcPts val="1100"/>
              </a:spcAft>
            </a:pPr>
            <a:r>
              <a:rPr lang="ru-RU" sz="1400" dirty="0">
                <a:solidFill>
                  <a:srgbClr val="1A1C1E"/>
                </a:solidFill>
              </a:rPr>
              <a:t>Определихме Rds(on) като най-важния параметър за ефективен ключ, тъй като той определя загубите във включено състояние (</a:t>
            </a:r>
            <a:r>
              <a:rPr lang="de-DE" sz="1400" dirty="0" err="1">
                <a:solidFill>
                  <a:srgbClr val="1A1C1E"/>
                </a:solidFill>
              </a:rPr>
              <a:t>conduction</a:t>
            </a:r>
            <a:r>
              <a:rPr lang="de-DE" sz="1400" dirty="0">
                <a:solidFill>
                  <a:srgbClr val="1A1C1E"/>
                </a:solidFill>
              </a:rPr>
              <a:t> power </a:t>
            </a:r>
            <a:r>
              <a:rPr lang="de-DE" sz="1400" dirty="0" err="1">
                <a:solidFill>
                  <a:srgbClr val="1A1C1E"/>
                </a:solidFill>
              </a:rPr>
              <a:t>loss</a:t>
            </a:r>
            <a:r>
              <a:rPr lang="bg-BG" sz="1400" dirty="0">
                <a:solidFill>
                  <a:srgbClr val="1A1C1E"/>
                </a:solidFill>
              </a:rPr>
              <a:t>). </a:t>
            </a:r>
            <a:endParaRPr lang="ru-RU" sz="1400" dirty="0">
              <a:solidFill>
                <a:srgbClr val="1A1C1E"/>
              </a:solidFill>
            </a:endParaRPr>
          </a:p>
          <a:p>
            <a:pPr rtl="0" fontAlgn="base">
              <a:spcAft>
                <a:spcPts val="1100"/>
              </a:spcAft>
            </a:pPr>
            <a:r>
              <a:rPr lang="ru-RU" sz="1400" dirty="0">
                <a:solidFill>
                  <a:srgbClr val="1A1C1E"/>
                </a:solidFill>
              </a:rPr>
              <a:t>Научихме най-важния урок от каталожните данни: за да получим най-ниското Rds(on), трябва да управляваме гейта с напрежение (</a:t>
            </a:r>
            <a:r>
              <a:rPr lang="en-US" sz="1400" dirty="0">
                <a:solidFill>
                  <a:srgbClr val="1A1C1E"/>
                </a:solidFill>
              </a:rPr>
              <a:t>U</a:t>
            </a:r>
            <a:r>
              <a:rPr lang="ru-RU" sz="1400" dirty="0">
                <a:solidFill>
                  <a:srgbClr val="1A1C1E"/>
                </a:solidFill>
              </a:rPr>
              <a:t>gs) далеч над </a:t>
            </a:r>
            <a:r>
              <a:rPr lang="bg-BG" sz="1400" dirty="0">
                <a:solidFill>
                  <a:srgbClr val="1A1C1E"/>
                </a:solidFill>
              </a:rPr>
              <a:t>праговото </a:t>
            </a:r>
            <a:r>
              <a:rPr lang="en-US" sz="1400" dirty="0" err="1">
                <a:solidFill>
                  <a:srgbClr val="1A1C1E"/>
                </a:solidFill>
              </a:rPr>
              <a:t>Ugs</a:t>
            </a:r>
            <a:r>
              <a:rPr lang="en-US" sz="1400" dirty="0">
                <a:solidFill>
                  <a:srgbClr val="1A1C1E"/>
                </a:solidFill>
              </a:rPr>
              <a:t>(</a:t>
            </a:r>
            <a:r>
              <a:rPr lang="en-US" sz="1400" dirty="0" err="1">
                <a:solidFill>
                  <a:srgbClr val="1A1C1E"/>
                </a:solidFill>
              </a:rPr>
              <a:t>th</a:t>
            </a:r>
            <a:r>
              <a:rPr lang="en-US" sz="1400" dirty="0">
                <a:solidFill>
                  <a:srgbClr val="1A1C1E"/>
                </a:solidFill>
              </a:rPr>
              <a:t>)</a:t>
            </a:r>
            <a:r>
              <a:rPr lang="ru-RU" sz="1400" dirty="0">
                <a:solidFill>
                  <a:srgbClr val="1A1C1E"/>
                </a:solidFill>
              </a:rPr>
              <a:t>, обикновено +10V, както е показано на характеристичната крива Rds(on) спрямо Уgs.</a:t>
            </a:r>
          </a:p>
          <a:p>
            <a:pPr rtl="0" fontAlgn="base">
              <a:spcAft>
                <a:spcPts val="1100"/>
              </a:spcAft>
            </a:pPr>
            <a:endParaRPr lang="ru-RU" sz="1400" dirty="0">
              <a:solidFill>
                <a:srgbClr val="1A1C1E"/>
              </a:solidFill>
            </a:endParaRPr>
          </a:p>
          <a:p>
            <a:pPr fontAlgn="base">
              <a:spcAft>
                <a:spcPts val="1100"/>
              </a:spcAft>
            </a:pPr>
            <a:r>
              <a:rPr lang="ru-RU" sz="1400" dirty="0">
                <a:solidFill>
                  <a:srgbClr val="1A1C1E"/>
                </a:solidFill>
              </a:rPr>
              <a:t>Днес разгледахме състоянието „включено“. Но самото прилагане на 10V към гейта не е тривиално. Гейтът действа като кондензатор. Следващия път ще разгледаме процеса на включване и изключване на MOSFET ключа – капацитета на гейта, заряда на гейта и мощните драйверни схеми, необходими за преодоляването им.</a:t>
            </a:r>
            <a:endParaRPr lang="bg-BG" sz="1400" dirty="0">
              <a:solidFill>
                <a:srgbClr val="1A1C1E"/>
              </a:solidFill>
            </a:endParaRPr>
          </a:p>
        </p:txBody>
      </p:sp>
    </p:spTree>
    <p:extLst>
      <p:ext uri="{BB962C8B-B14F-4D97-AF65-F5344CB8AC3E}">
        <p14:creationId xmlns:p14="http://schemas.microsoft.com/office/powerpoint/2010/main" val="353990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DAF93-7A92-5F2A-FFD1-2DE3F39293E9}"/>
              </a:ext>
            </a:extLst>
          </p:cNvPr>
          <p:cNvSpPr txBox="1"/>
          <p:nvPr/>
        </p:nvSpPr>
        <p:spPr>
          <a:xfrm>
            <a:off x="234265" y="2865519"/>
            <a:ext cx="12216680" cy="461665"/>
          </a:xfrm>
          <a:prstGeom prst="rect">
            <a:avLst/>
          </a:prstGeom>
          <a:noFill/>
        </p:spPr>
        <p:txBody>
          <a:bodyPr wrap="square">
            <a:spAutoFit/>
          </a:bodyPr>
          <a:lstStyle/>
          <a:p>
            <a:pPr algn="ctr"/>
            <a:r>
              <a:rPr lang="bg-BG" sz="2400" dirty="0">
                <a:solidFill>
                  <a:srgbClr val="0038A8"/>
                </a:solidFill>
                <a:latin typeface="+mj-lt"/>
                <a:cs typeface="Arial" panose="020B0604020202020204" pitchFamily="34" charset="0"/>
              </a:rPr>
              <a:t>Тема: Мощни </a:t>
            </a:r>
            <a:r>
              <a:rPr lang="en-US" sz="2400" dirty="0">
                <a:solidFill>
                  <a:srgbClr val="0038A8"/>
                </a:solidFill>
                <a:latin typeface="+mj-lt"/>
                <a:cs typeface="Arial" panose="020B0604020202020204" pitchFamily="34" charset="0"/>
              </a:rPr>
              <a:t>MOSFET – </a:t>
            </a:r>
            <a:r>
              <a:rPr lang="bg-BG" sz="2400" dirty="0">
                <a:solidFill>
                  <a:srgbClr val="0038A8"/>
                </a:solidFill>
                <a:latin typeface="+mj-lt"/>
                <a:cs typeface="Arial" panose="020B0604020202020204" pitchFamily="34" charset="0"/>
              </a:rPr>
              <a:t>Параметри и управление</a:t>
            </a:r>
          </a:p>
        </p:txBody>
      </p:sp>
    </p:spTree>
    <p:extLst>
      <p:ext uri="{BB962C8B-B14F-4D97-AF65-F5344CB8AC3E}">
        <p14:creationId xmlns:p14="http://schemas.microsoft.com/office/powerpoint/2010/main" val="304651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612EA-E6C9-AB06-5AEA-278799926D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C47D1F-7781-CA46-5B99-39A1B8EA600D}"/>
              </a:ext>
            </a:extLst>
          </p:cNvPr>
          <p:cNvSpPr txBox="1"/>
          <p:nvPr/>
        </p:nvSpPr>
        <p:spPr>
          <a:xfrm>
            <a:off x="-24680" y="166825"/>
            <a:ext cx="12216680" cy="461665"/>
          </a:xfrm>
          <a:prstGeom prst="rect">
            <a:avLst/>
          </a:prstGeom>
          <a:noFill/>
        </p:spPr>
        <p:txBody>
          <a:bodyPr wrap="square">
            <a:spAutoFit/>
          </a:bodyPr>
          <a:lstStyle/>
          <a:p>
            <a:pPr algn="ctr"/>
            <a:r>
              <a:rPr lang="bg-BG" sz="2400" dirty="0">
                <a:solidFill>
                  <a:srgbClr val="0038A8"/>
                </a:solidFill>
                <a:latin typeface="+mj-lt"/>
                <a:cs typeface="Arial" panose="020B0604020202020204" pitchFamily="34" charset="0"/>
              </a:rPr>
              <a:t>От латерална към вертикална структура</a:t>
            </a:r>
          </a:p>
        </p:txBody>
      </p:sp>
      <p:sp>
        <p:nvSpPr>
          <p:cNvPr id="3" name="TextBox 2">
            <a:extLst>
              <a:ext uri="{FF2B5EF4-FFF2-40B4-BE49-F238E27FC236}">
                <a16:creationId xmlns:a16="http://schemas.microsoft.com/office/drawing/2014/main" id="{E4F5EFEE-8002-5C69-2C8A-A91424F9A105}"/>
              </a:ext>
            </a:extLst>
          </p:cNvPr>
          <p:cNvSpPr txBox="1"/>
          <p:nvPr/>
        </p:nvSpPr>
        <p:spPr>
          <a:xfrm>
            <a:off x="534076" y="1711465"/>
            <a:ext cx="10618792" cy="2462213"/>
          </a:xfrm>
          <a:prstGeom prst="rect">
            <a:avLst/>
          </a:prstGeom>
          <a:noFill/>
        </p:spPr>
        <p:txBody>
          <a:bodyPr wrap="square" rtlCol="0">
            <a:spAutoFit/>
          </a:bodyPr>
          <a:lstStyle/>
          <a:p>
            <a:pPr fontAlgn="base"/>
            <a:r>
              <a:rPr lang="ru-RU" sz="1400" dirty="0"/>
              <a:t>Миналия път установихме фундаменталната физика на това как работи MOSFET, използвайки прост, плосък „латерален“ модел. Научихме за създаването на канал с напрежение на гейта, по-голямо от праговото напрежение, </a:t>
            </a:r>
            <a:r>
              <a:rPr lang="en-US" sz="1400" dirty="0"/>
              <a:t>U</a:t>
            </a:r>
            <a:r>
              <a:rPr lang="ru-RU" sz="1400" dirty="0"/>
              <a:t>th. Също така идентифицирахме вътрешния диод в тялото.</a:t>
            </a:r>
            <a:endParaRPr lang="en-US" sz="1400" dirty="0"/>
          </a:p>
          <a:p>
            <a:endParaRPr lang="bg-BG" sz="1400" b="1" dirty="0"/>
          </a:p>
          <a:p>
            <a:r>
              <a:rPr lang="ru-RU" sz="1400" dirty="0"/>
              <a:t>Проблемът: Тази латерал</a:t>
            </a:r>
            <a:r>
              <a:rPr lang="bg-BG" sz="1400" dirty="0"/>
              <a:t>на</a:t>
            </a:r>
            <a:r>
              <a:rPr lang="ru-RU" sz="1400" dirty="0"/>
              <a:t> структура е отлична за малки транзистори в микропроцесор, но е напълно неподходяща за мощни транзистори. Ако се опитаме да пропуснем 10 ампера през нея, тя ще използва огромно количество скъпа силициева площ и ще прегрее незабавно. За да се справим с реална мощност, трябва да изградим устройството по съвсем различен начин.</a:t>
            </a:r>
            <a:endParaRPr lang="bg-BG" sz="1400" dirty="0"/>
          </a:p>
          <a:p>
            <a:endParaRPr lang="bg-BG" sz="1400" dirty="0"/>
          </a:p>
          <a:p>
            <a:r>
              <a:rPr lang="bg-BG" sz="1400" dirty="0"/>
              <a:t>Решението: Вертикален мощен </a:t>
            </a:r>
            <a:r>
              <a:rPr lang="en-US" sz="1400" dirty="0"/>
              <a:t>MOSFET</a:t>
            </a:r>
          </a:p>
          <a:p>
            <a:endParaRPr lang="en-US" sz="1400" dirty="0"/>
          </a:p>
          <a:p>
            <a:endParaRPr lang="en-US" sz="1400" dirty="0"/>
          </a:p>
        </p:txBody>
      </p:sp>
    </p:spTree>
    <p:extLst>
      <p:ext uri="{BB962C8B-B14F-4D97-AF65-F5344CB8AC3E}">
        <p14:creationId xmlns:p14="http://schemas.microsoft.com/office/powerpoint/2010/main" val="1230570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A91FEA3-55F9-47E3-803B-CFEE11C956C6}"/>
              </a:ext>
            </a:extLst>
          </p:cNvPr>
          <p:cNvSpPr txBox="1"/>
          <p:nvPr/>
        </p:nvSpPr>
        <p:spPr>
          <a:xfrm>
            <a:off x="0" y="0"/>
            <a:ext cx="12192000" cy="461665"/>
          </a:xfrm>
          <a:prstGeom prst="rect">
            <a:avLst/>
          </a:prstGeom>
          <a:noFill/>
        </p:spPr>
        <p:txBody>
          <a:bodyPr wrap="square" rtlCol="0">
            <a:spAutoFit/>
          </a:bodyPr>
          <a:lstStyle/>
          <a:p>
            <a:pPr algn="ctr"/>
            <a:r>
              <a:rPr lang="en-US" sz="2400" dirty="0">
                <a:solidFill>
                  <a:srgbClr val="0038A8"/>
                </a:solidFill>
                <a:latin typeface="+mj-lt"/>
                <a:cs typeface="Arial" panose="020B0604020202020204" pitchFamily="34" charset="0"/>
              </a:rPr>
              <a:t>MOSFET – </a:t>
            </a:r>
            <a:r>
              <a:rPr lang="bg-BG" sz="2400" dirty="0">
                <a:solidFill>
                  <a:srgbClr val="0038A8"/>
                </a:solidFill>
                <a:latin typeface="+mj-lt"/>
                <a:cs typeface="Arial" panose="020B0604020202020204" pitchFamily="34" charset="0"/>
              </a:rPr>
              <a:t>Структура на вертикален транзистор</a:t>
            </a:r>
            <a:endParaRPr lang="en-US" sz="2400" dirty="0">
              <a:solidFill>
                <a:srgbClr val="0038A8"/>
              </a:solidFill>
              <a:latin typeface="+mj-lt"/>
              <a:cs typeface="Arial" panose="020B0604020202020204" pitchFamily="34" charset="0"/>
            </a:endParaRPr>
          </a:p>
        </p:txBody>
      </p:sp>
      <p:pic>
        <p:nvPicPr>
          <p:cNvPr id="8" name="Picture 7">
            <a:extLst>
              <a:ext uri="{FF2B5EF4-FFF2-40B4-BE49-F238E27FC236}">
                <a16:creationId xmlns:a16="http://schemas.microsoft.com/office/drawing/2014/main" id="{086747E0-8595-4FC0-B0FC-D33017F06CA8}"/>
              </a:ext>
            </a:extLst>
          </p:cNvPr>
          <p:cNvPicPr>
            <a:picLocks noChangeAspect="1"/>
          </p:cNvPicPr>
          <p:nvPr/>
        </p:nvPicPr>
        <p:blipFill>
          <a:blip r:embed="rId3"/>
          <a:stretch>
            <a:fillRect/>
          </a:stretch>
        </p:blipFill>
        <p:spPr>
          <a:xfrm>
            <a:off x="2733008" y="753418"/>
            <a:ext cx="6966406" cy="3843838"/>
          </a:xfrm>
          <a:prstGeom prst="rect">
            <a:avLst/>
          </a:prstGeom>
        </p:spPr>
      </p:pic>
      <p:sp>
        <p:nvSpPr>
          <p:cNvPr id="4" name="TextBox 3">
            <a:extLst>
              <a:ext uri="{FF2B5EF4-FFF2-40B4-BE49-F238E27FC236}">
                <a16:creationId xmlns:a16="http://schemas.microsoft.com/office/drawing/2014/main" id="{CA45E947-E228-6468-D193-AF158A64B494}"/>
              </a:ext>
            </a:extLst>
          </p:cNvPr>
          <p:cNvSpPr txBox="1"/>
          <p:nvPr/>
        </p:nvSpPr>
        <p:spPr>
          <a:xfrm>
            <a:off x="280224" y="4847998"/>
            <a:ext cx="11631552" cy="1600438"/>
          </a:xfrm>
          <a:prstGeom prst="rect">
            <a:avLst/>
          </a:prstGeom>
          <a:noFill/>
        </p:spPr>
        <p:txBody>
          <a:bodyPr wrap="square" rtlCol="0">
            <a:spAutoFit/>
          </a:bodyPr>
          <a:lstStyle/>
          <a:p>
            <a:r>
              <a:rPr lang="ru-RU" sz="1400" dirty="0"/>
              <a:t>Вместо токът да тече странично по повърхността, в мощния MOSFET, той тече вертикално през чипа.</a:t>
            </a:r>
            <a:endParaRPr lang="en-US" sz="1400" dirty="0"/>
          </a:p>
          <a:p>
            <a:endParaRPr lang="en-US" sz="1400" b="1" dirty="0"/>
          </a:p>
          <a:p>
            <a:r>
              <a:rPr lang="en-US" sz="1400" dirty="0"/>
              <a:t>The </a:t>
            </a:r>
            <a:r>
              <a:rPr lang="en-US" sz="1400" b="1" dirty="0"/>
              <a:t>Source</a:t>
            </a:r>
            <a:r>
              <a:rPr lang="en-US" sz="1400" dirty="0"/>
              <a:t> contact is a large metal plate on the top surface. The </a:t>
            </a:r>
            <a:r>
              <a:rPr lang="en-US" sz="1400" b="1" dirty="0"/>
              <a:t>Drain</a:t>
            </a:r>
            <a:r>
              <a:rPr lang="en-US" sz="1400" dirty="0"/>
              <a:t> contact is a metal plate covering the entire bottom surface of the chip. The current path goes down from the source, turns horizontally to pass through the channel under the gate, and then flows vertically down to the drain.</a:t>
            </a:r>
          </a:p>
          <a:p>
            <a:r>
              <a:rPr lang="bg-BG" sz="1400" dirty="0"/>
              <a:t>Сорс к</a:t>
            </a:r>
            <a:r>
              <a:rPr lang="ru-RU" sz="1400" dirty="0"/>
              <a:t>онтактът е голяма метална пластина на горната повърхност. Дрейнът е метална пластина, покриваща цялата долна повърхност на чипа. Пътят на тока слиза от сорса, завива хоризонтално, за да премине през канала под гейта, и след това тече вертикално надолу към дрейна.</a:t>
            </a:r>
            <a:endParaRPr lang="bg-BG" sz="1400" dirty="0"/>
          </a:p>
        </p:txBody>
      </p:sp>
      <p:sp>
        <p:nvSpPr>
          <p:cNvPr id="5" name="TextBox 4">
            <a:extLst>
              <a:ext uri="{FF2B5EF4-FFF2-40B4-BE49-F238E27FC236}">
                <a16:creationId xmlns:a16="http://schemas.microsoft.com/office/drawing/2014/main" id="{E7F18D33-DE58-135A-11F6-1392D6D44B4A}"/>
              </a:ext>
            </a:extLst>
          </p:cNvPr>
          <p:cNvSpPr txBox="1"/>
          <p:nvPr/>
        </p:nvSpPr>
        <p:spPr>
          <a:xfrm>
            <a:off x="3153738" y="2413813"/>
            <a:ext cx="1080745" cy="307777"/>
          </a:xfrm>
          <a:prstGeom prst="rect">
            <a:avLst/>
          </a:prstGeom>
          <a:noFill/>
        </p:spPr>
        <p:txBody>
          <a:bodyPr wrap="none" rtlCol="0">
            <a:spAutoFit/>
          </a:bodyPr>
          <a:lstStyle/>
          <a:p>
            <a:r>
              <a:rPr lang="en-US" sz="1400" dirty="0">
                <a:solidFill>
                  <a:srgbClr val="FF0000"/>
                </a:solidFill>
              </a:rPr>
              <a:t>Body diode</a:t>
            </a:r>
            <a:endParaRPr lang="bg-BG" sz="1400" dirty="0">
              <a:solidFill>
                <a:srgbClr val="FF0000"/>
              </a:solidFill>
            </a:endParaRPr>
          </a:p>
        </p:txBody>
      </p:sp>
    </p:spTree>
    <p:extLst>
      <p:ext uri="{BB962C8B-B14F-4D97-AF65-F5344CB8AC3E}">
        <p14:creationId xmlns:p14="http://schemas.microsoft.com/office/powerpoint/2010/main" val="224578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evice&#10;&#10;AI-generated content may be incorrect.">
            <a:extLst>
              <a:ext uri="{FF2B5EF4-FFF2-40B4-BE49-F238E27FC236}">
                <a16:creationId xmlns:a16="http://schemas.microsoft.com/office/drawing/2014/main" id="{13D02187-434B-87C6-1289-D39359D841E9}"/>
              </a:ext>
            </a:extLst>
          </p:cNvPr>
          <p:cNvPicPr>
            <a:picLocks noChangeAspect="1"/>
          </p:cNvPicPr>
          <p:nvPr/>
        </p:nvPicPr>
        <p:blipFill>
          <a:blip r:embed="rId3">
            <a:extLst>
              <a:ext uri="{28A0092B-C50C-407E-A947-70E740481C1C}">
                <a14:useLocalDpi xmlns:a14="http://schemas.microsoft.com/office/drawing/2010/main" val="0"/>
              </a:ext>
            </a:extLst>
          </a:blip>
          <a:srcRect l="818" t="20117" r="1326" b="827"/>
          <a:stretch>
            <a:fillRect/>
          </a:stretch>
        </p:blipFill>
        <p:spPr>
          <a:xfrm>
            <a:off x="1339230" y="562396"/>
            <a:ext cx="9196081" cy="4798578"/>
          </a:xfrm>
          <a:prstGeom prst="rect">
            <a:avLst/>
          </a:prstGeom>
        </p:spPr>
      </p:pic>
      <p:sp>
        <p:nvSpPr>
          <p:cNvPr id="4" name="TextBox 3">
            <a:extLst>
              <a:ext uri="{FF2B5EF4-FFF2-40B4-BE49-F238E27FC236}">
                <a16:creationId xmlns:a16="http://schemas.microsoft.com/office/drawing/2014/main" id="{16FA00F4-1D80-DF84-D29C-E567A4EDC4D8}"/>
              </a:ext>
            </a:extLst>
          </p:cNvPr>
          <p:cNvSpPr txBox="1"/>
          <p:nvPr/>
        </p:nvSpPr>
        <p:spPr>
          <a:xfrm>
            <a:off x="0" y="0"/>
            <a:ext cx="12192000" cy="461665"/>
          </a:xfrm>
          <a:prstGeom prst="rect">
            <a:avLst/>
          </a:prstGeom>
          <a:noFill/>
        </p:spPr>
        <p:txBody>
          <a:bodyPr wrap="square" rtlCol="0">
            <a:spAutoFit/>
          </a:bodyPr>
          <a:lstStyle/>
          <a:p>
            <a:pPr algn="ctr"/>
            <a:r>
              <a:rPr lang="bg-BG" sz="2400" dirty="0">
                <a:solidFill>
                  <a:srgbClr val="0038A8"/>
                </a:solidFill>
                <a:latin typeface="+mj-lt"/>
                <a:cs typeface="Arial" panose="020B0604020202020204" pitchFamily="34" charset="0"/>
              </a:rPr>
              <a:t>Многоклетъчният подход</a:t>
            </a:r>
            <a:endParaRPr lang="en-US" sz="2400" dirty="0">
              <a:solidFill>
                <a:srgbClr val="0038A8"/>
              </a:solidFill>
              <a:latin typeface="+mj-lt"/>
              <a:cs typeface="Arial" panose="020B0604020202020204" pitchFamily="34" charset="0"/>
            </a:endParaRPr>
          </a:p>
        </p:txBody>
      </p:sp>
      <p:sp>
        <p:nvSpPr>
          <p:cNvPr id="6" name="TextBox 5">
            <a:extLst>
              <a:ext uri="{FF2B5EF4-FFF2-40B4-BE49-F238E27FC236}">
                <a16:creationId xmlns:a16="http://schemas.microsoft.com/office/drawing/2014/main" id="{BC4BD7BF-BD3B-CB70-F8DE-8C6ABD902D7A}"/>
              </a:ext>
            </a:extLst>
          </p:cNvPr>
          <p:cNvSpPr txBox="1"/>
          <p:nvPr/>
        </p:nvSpPr>
        <p:spPr>
          <a:xfrm>
            <a:off x="-182071" y="5450880"/>
            <a:ext cx="11652531" cy="1095172"/>
          </a:xfrm>
          <a:prstGeom prst="rect">
            <a:avLst/>
          </a:prstGeom>
          <a:noFill/>
        </p:spPr>
        <p:txBody>
          <a:bodyPr wrap="square">
            <a:spAutoFit/>
          </a:bodyPr>
          <a:lstStyle/>
          <a:p>
            <a:pPr marL="457200" fontAlgn="base">
              <a:spcBef>
                <a:spcPts val="1100"/>
              </a:spcBef>
            </a:pPr>
            <a:r>
              <a:rPr lang="bg-BG" sz="1400" dirty="0">
                <a:solidFill>
                  <a:srgbClr val="1A1C1E"/>
                </a:solidFill>
                <a:latin typeface="Arial" panose="020B0604020202020204" pitchFamily="34" charset="0"/>
              </a:rPr>
              <a:t>Ключът към постигането на висок токов капацитет е масивната паралелизация. Ние не изграждаме един огромен транзистор; ние произвеждаме хиляди или дори милиони еднакви микроскопични </a:t>
            </a:r>
            <a:r>
              <a:rPr lang="en-US" sz="1400" dirty="0">
                <a:solidFill>
                  <a:srgbClr val="1A1C1E"/>
                </a:solidFill>
                <a:latin typeface="Arial" panose="020B0604020202020204" pitchFamily="34" charset="0"/>
              </a:rPr>
              <a:t>MOSFET „</a:t>
            </a:r>
            <a:r>
              <a:rPr lang="bg-BG" sz="1400" dirty="0">
                <a:solidFill>
                  <a:srgbClr val="1A1C1E"/>
                </a:solidFill>
                <a:latin typeface="Arial" panose="020B0604020202020204" pitchFamily="34" charset="0"/>
              </a:rPr>
              <a:t>клетки“ върху един силициев кристал.</a:t>
            </a:r>
          </a:p>
          <a:p>
            <a:pPr marL="457200" fontAlgn="base">
              <a:spcBef>
                <a:spcPts val="1100"/>
              </a:spcBef>
            </a:pPr>
            <a:r>
              <a:rPr lang="bg-BG" sz="1400" dirty="0">
                <a:solidFill>
                  <a:srgbClr val="1A1C1E"/>
                </a:solidFill>
                <a:latin typeface="Arial" panose="020B0604020202020204" pitchFamily="34" charset="0"/>
              </a:rPr>
              <a:t>Всяка клетка е завършен, малък </a:t>
            </a:r>
            <a:r>
              <a:rPr lang="en-US" sz="1400" dirty="0">
                <a:solidFill>
                  <a:srgbClr val="1A1C1E"/>
                </a:solidFill>
                <a:latin typeface="Arial" panose="020B0604020202020204" pitchFamily="34" charset="0"/>
              </a:rPr>
              <a:t>MOSFET. </a:t>
            </a:r>
            <a:r>
              <a:rPr lang="bg-BG" sz="1400" dirty="0">
                <a:solidFill>
                  <a:srgbClr val="1A1C1E"/>
                </a:solidFill>
                <a:latin typeface="Arial" panose="020B0604020202020204" pitchFamily="34" charset="0"/>
              </a:rPr>
              <a:t>Всички те споделят обща гейт</a:t>
            </a:r>
            <a:r>
              <a:rPr lang="en-US" sz="1400" dirty="0">
                <a:solidFill>
                  <a:srgbClr val="1A1C1E"/>
                </a:solidFill>
                <a:latin typeface="Arial" panose="020B0604020202020204" pitchFamily="34" charset="0"/>
              </a:rPr>
              <a:t> </a:t>
            </a:r>
            <a:r>
              <a:rPr lang="bg-BG" sz="1400" dirty="0">
                <a:solidFill>
                  <a:srgbClr val="1A1C1E"/>
                </a:solidFill>
                <a:latin typeface="Arial" panose="020B0604020202020204" pitchFamily="34" charset="0"/>
              </a:rPr>
              <a:t>връзка и обща дрейн</a:t>
            </a:r>
            <a:r>
              <a:rPr lang="en-US" sz="1400" dirty="0">
                <a:solidFill>
                  <a:srgbClr val="1A1C1E"/>
                </a:solidFill>
                <a:latin typeface="Arial" panose="020B0604020202020204" pitchFamily="34" charset="0"/>
              </a:rPr>
              <a:t> </a:t>
            </a:r>
            <a:r>
              <a:rPr lang="bg-BG" sz="1400" dirty="0">
                <a:solidFill>
                  <a:srgbClr val="1A1C1E"/>
                </a:solidFill>
                <a:latin typeface="Arial" panose="020B0604020202020204" pitchFamily="34" charset="0"/>
              </a:rPr>
              <a:t>връзка (подложката). Сорс металът отгоре свързва всички отделни сорсове на клетките заедно.</a:t>
            </a:r>
            <a:endParaRPr lang="en-US" sz="1400" b="0" i="0" u="none" strike="noStrike" dirty="0">
              <a:solidFill>
                <a:srgbClr val="1A1C1E"/>
              </a:solidFill>
              <a:effectLst/>
              <a:latin typeface="Arial" panose="020B0604020202020204" pitchFamily="34" charset="0"/>
            </a:endParaRPr>
          </a:p>
        </p:txBody>
      </p:sp>
    </p:spTree>
    <p:extLst>
      <p:ext uri="{BB962C8B-B14F-4D97-AF65-F5344CB8AC3E}">
        <p14:creationId xmlns:p14="http://schemas.microsoft.com/office/powerpoint/2010/main" val="412305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device&#10;&#10;AI-generated content may be incorrect.">
            <a:extLst>
              <a:ext uri="{FF2B5EF4-FFF2-40B4-BE49-F238E27FC236}">
                <a16:creationId xmlns:a16="http://schemas.microsoft.com/office/drawing/2014/main" id="{C32DB51F-B560-B587-D690-A36433E8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5" y="0"/>
            <a:ext cx="10617829" cy="6858000"/>
          </a:xfrm>
          <a:prstGeom prst="rect">
            <a:avLst/>
          </a:prstGeom>
        </p:spPr>
      </p:pic>
    </p:spTree>
    <p:extLst>
      <p:ext uri="{BB962C8B-B14F-4D97-AF65-F5344CB8AC3E}">
        <p14:creationId xmlns:p14="http://schemas.microsoft.com/office/powerpoint/2010/main" val="352101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BDF850-7938-6D9A-D578-70294D5FA3A9}"/>
              </a:ext>
            </a:extLst>
          </p:cNvPr>
          <p:cNvSpPr txBox="1"/>
          <p:nvPr/>
        </p:nvSpPr>
        <p:spPr>
          <a:xfrm>
            <a:off x="0" y="64164"/>
            <a:ext cx="12162329" cy="461665"/>
          </a:xfrm>
          <a:prstGeom prst="rect">
            <a:avLst/>
          </a:prstGeom>
          <a:noFill/>
        </p:spPr>
        <p:txBody>
          <a:bodyPr wrap="square">
            <a:spAutoFit/>
          </a:bodyPr>
          <a:lstStyle/>
          <a:p>
            <a:pPr algn="ctr"/>
            <a:r>
              <a:rPr lang="bg-BG" sz="2400" dirty="0">
                <a:solidFill>
                  <a:srgbClr val="0070C0"/>
                </a:solidFill>
                <a:latin typeface="+mj-lt"/>
              </a:rPr>
              <a:t>Ключовият показател за ефективност</a:t>
            </a:r>
          </a:p>
        </p:txBody>
      </p:sp>
      <p:sp>
        <p:nvSpPr>
          <p:cNvPr id="5" name="TextBox 4">
            <a:extLst>
              <a:ext uri="{FF2B5EF4-FFF2-40B4-BE49-F238E27FC236}">
                <a16:creationId xmlns:a16="http://schemas.microsoft.com/office/drawing/2014/main" id="{3088BF36-956E-E2CE-072C-25A668D7F0C8}"/>
              </a:ext>
            </a:extLst>
          </p:cNvPr>
          <p:cNvSpPr txBox="1"/>
          <p:nvPr/>
        </p:nvSpPr>
        <p:spPr>
          <a:xfrm>
            <a:off x="339866" y="1060297"/>
            <a:ext cx="7218095" cy="4037003"/>
          </a:xfrm>
          <a:prstGeom prst="rect">
            <a:avLst/>
          </a:prstGeom>
          <a:noFill/>
        </p:spPr>
        <p:txBody>
          <a:bodyPr wrap="square">
            <a:spAutoFit/>
          </a:bodyPr>
          <a:lstStyle/>
          <a:p>
            <a:pPr fontAlgn="base">
              <a:spcBef>
                <a:spcPts val="1100"/>
              </a:spcBef>
            </a:pPr>
            <a:r>
              <a:rPr lang="ru-RU" sz="1400" dirty="0">
                <a:solidFill>
                  <a:srgbClr val="1A1C1E"/>
                </a:solidFill>
              </a:rPr>
              <a:t>Когато MOSFET-а е напълно включен, искаме той да бъде перфектен проводник с нулево съпротивление. В действителност, всяка част от този вертикален път – от металния сорс, през канала, надолу до дрейна – има малко съпротивление. Сумата от всички тези малки съпротивления е съпротивлението във включено състояние или Rds(on).</a:t>
            </a:r>
            <a:endParaRPr lang="en-US" sz="1400" i="0" u="none" strike="noStrike" dirty="0">
              <a:solidFill>
                <a:srgbClr val="1A1C1E"/>
              </a:solidFill>
              <a:effectLst/>
            </a:endParaRPr>
          </a:p>
          <a:p>
            <a:pPr fontAlgn="base">
              <a:spcBef>
                <a:spcPts val="1100"/>
              </a:spcBef>
            </a:pPr>
            <a:r>
              <a:rPr lang="en-US" sz="1400" dirty="0" err="1"/>
              <a:t>Rds</a:t>
            </a:r>
            <a:r>
              <a:rPr lang="en-US" sz="1400" dirty="0"/>
              <a:t>(on) = </a:t>
            </a:r>
            <a:r>
              <a:rPr lang="en-US" sz="1400" dirty="0" err="1"/>
              <a:t>Rsource</a:t>
            </a:r>
            <a:r>
              <a:rPr lang="en-US" sz="1400" dirty="0"/>
              <a:t> + </a:t>
            </a:r>
            <a:r>
              <a:rPr lang="en-US" sz="1400" dirty="0" err="1"/>
              <a:t>Rch</a:t>
            </a:r>
            <a:r>
              <a:rPr lang="en-US" sz="1400" dirty="0"/>
              <a:t> + RA + RJ + RD + </a:t>
            </a:r>
            <a:r>
              <a:rPr lang="en-US" sz="1400" dirty="0" err="1"/>
              <a:t>Rsub</a:t>
            </a:r>
            <a:endParaRPr lang="en-US" sz="1400" dirty="0"/>
          </a:p>
          <a:p>
            <a:pPr fontAlgn="base"/>
            <a:endParaRPr lang="ru-RU" sz="1400" dirty="0">
              <a:solidFill>
                <a:srgbClr val="1A1C1E"/>
              </a:solidFill>
            </a:endParaRPr>
          </a:p>
          <a:p>
            <a:pPr fontAlgn="base"/>
            <a:r>
              <a:rPr lang="ru-RU" sz="1400" dirty="0">
                <a:solidFill>
                  <a:srgbClr val="1A1C1E"/>
                </a:solidFill>
              </a:rPr>
              <a:t>За мощен ключ, Rds(on) е най-важният показател. Той определя ефективността на вашата система. Цялата мощност, която се губи като топлина, когато ключът е напълно включен (</a:t>
            </a:r>
            <a:r>
              <a:rPr lang="en-US" sz="1400" dirty="0">
                <a:solidFill>
                  <a:srgbClr val="1A1C1E"/>
                </a:solidFill>
              </a:rPr>
              <a:t>conduction power loss</a:t>
            </a:r>
            <a:r>
              <a:rPr lang="bg-BG" sz="1400" dirty="0">
                <a:solidFill>
                  <a:srgbClr val="1A1C1E"/>
                </a:solidFill>
              </a:rPr>
              <a:t>)</a:t>
            </a:r>
            <a:r>
              <a:rPr lang="ru-RU" sz="1400" dirty="0">
                <a:solidFill>
                  <a:srgbClr val="1A1C1E"/>
                </a:solidFill>
              </a:rPr>
              <a:t>, се изчислява по формулата:</a:t>
            </a:r>
            <a:endParaRPr lang="en-US" sz="1400" b="0" i="0" u="none" strike="noStrike" dirty="0">
              <a:solidFill>
                <a:srgbClr val="1A1C1E"/>
              </a:solidFill>
              <a:effectLst/>
            </a:endParaRPr>
          </a:p>
          <a:p>
            <a:pPr fontAlgn="base"/>
            <a:endParaRPr lang="en-US" sz="1400" dirty="0">
              <a:solidFill>
                <a:srgbClr val="1A1C1E"/>
              </a:solidFill>
            </a:endParaRPr>
          </a:p>
          <a:p>
            <a:pPr fontAlgn="base"/>
            <a:r>
              <a:rPr lang="en-US" sz="1400" i="0" u="none" strike="noStrike" dirty="0">
                <a:solidFill>
                  <a:srgbClr val="1A1C1E"/>
                </a:solidFill>
                <a:effectLst/>
              </a:rPr>
              <a:t>Pd = Id² * </a:t>
            </a:r>
            <a:r>
              <a:rPr lang="en-US" sz="1400" i="0" u="none" strike="noStrike" dirty="0" err="1">
                <a:solidFill>
                  <a:srgbClr val="1A1C1E"/>
                </a:solidFill>
                <a:effectLst/>
              </a:rPr>
              <a:t>Rds</a:t>
            </a:r>
            <a:r>
              <a:rPr lang="en-US" sz="1400" i="0" u="none" strike="noStrike" dirty="0">
                <a:solidFill>
                  <a:srgbClr val="1A1C1E"/>
                </a:solidFill>
                <a:effectLst/>
              </a:rPr>
              <a:t>(on)</a:t>
            </a:r>
          </a:p>
          <a:p>
            <a:pPr fontAlgn="base"/>
            <a:endParaRPr lang="en-US" sz="1400" b="0" i="0" u="none" strike="noStrike" dirty="0">
              <a:solidFill>
                <a:srgbClr val="1A1C1E"/>
              </a:solidFill>
              <a:effectLst/>
            </a:endParaRPr>
          </a:p>
          <a:p>
            <a:pPr fontAlgn="base">
              <a:spcAft>
                <a:spcPts val="1100"/>
              </a:spcAft>
            </a:pPr>
            <a:r>
              <a:rPr lang="ru-RU" sz="1400" dirty="0">
                <a:solidFill>
                  <a:srgbClr val="1A1C1E"/>
                </a:solidFill>
              </a:rPr>
              <a:t>Удвояването на тока означава четири пъти по-голяма загуба на мощност.</a:t>
            </a:r>
          </a:p>
          <a:p>
            <a:pPr fontAlgn="base">
              <a:spcAft>
                <a:spcPts val="1100"/>
              </a:spcAft>
            </a:pPr>
            <a:r>
              <a:rPr lang="ru-RU" sz="1400" dirty="0">
                <a:solidFill>
                  <a:srgbClr val="1A1C1E"/>
                </a:solidFill>
              </a:rPr>
              <a:t>Следователно, вашата задача номер едно като инженер, избиращ MOSFET, често е да намерите такъв с възможно най-нисък Rds(on), който отговаря на вашите изисквания за напрежение.</a:t>
            </a:r>
            <a:endParaRPr lang="en-US" sz="1400" b="0" i="0" u="none" strike="noStrike" dirty="0">
              <a:solidFill>
                <a:srgbClr val="1A1C1E"/>
              </a:solidFill>
              <a:effectLst/>
            </a:endParaRPr>
          </a:p>
        </p:txBody>
      </p:sp>
      <p:pic>
        <p:nvPicPr>
          <p:cNvPr id="22" name="Picture 21">
            <a:extLst>
              <a:ext uri="{FF2B5EF4-FFF2-40B4-BE49-F238E27FC236}">
                <a16:creationId xmlns:a16="http://schemas.microsoft.com/office/drawing/2014/main" id="{FD592F88-6B66-0231-3030-21906116089E}"/>
              </a:ext>
            </a:extLst>
          </p:cNvPr>
          <p:cNvPicPr>
            <a:picLocks noChangeAspect="1"/>
          </p:cNvPicPr>
          <p:nvPr/>
        </p:nvPicPr>
        <p:blipFill>
          <a:blip r:embed="rId2"/>
          <a:stretch>
            <a:fillRect/>
          </a:stretch>
        </p:blipFill>
        <p:spPr>
          <a:xfrm>
            <a:off x="7837402" y="897402"/>
            <a:ext cx="3827241" cy="3960440"/>
          </a:xfrm>
          <a:prstGeom prst="rect">
            <a:avLst/>
          </a:prstGeom>
        </p:spPr>
      </p:pic>
    </p:spTree>
    <p:extLst>
      <p:ext uri="{BB962C8B-B14F-4D97-AF65-F5344CB8AC3E}">
        <p14:creationId xmlns:p14="http://schemas.microsoft.com/office/powerpoint/2010/main" val="392706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6DC34-A8F3-DDC0-7AAC-73C44C6FCA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AACB3F-9259-A7A9-F923-5416481167F8}"/>
              </a:ext>
            </a:extLst>
          </p:cNvPr>
          <p:cNvSpPr txBox="1"/>
          <p:nvPr/>
        </p:nvSpPr>
        <p:spPr>
          <a:xfrm>
            <a:off x="0" y="64164"/>
            <a:ext cx="12162329" cy="461665"/>
          </a:xfrm>
          <a:prstGeom prst="rect">
            <a:avLst/>
          </a:prstGeom>
          <a:noFill/>
        </p:spPr>
        <p:txBody>
          <a:bodyPr wrap="square">
            <a:spAutoFit/>
          </a:bodyPr>
          <a:lstStyle/>
          <a:p>
            <a:pPr algn="ctr"/>
            <a:r>
              <a:rPr lang="bg-BG" sz="2400" i="0" u="none" strike="noStrike" dirty="0">
                <a:solidFill>
                  <a:srgbClr val="0070C0"/>
                </a:solidFill>
                <a:effectLst/>
                <a:latin typeface="+mj-lt"/>
              </a:rPr>
              <a:t>Най-важната графика</a:t>
            </a:r>
            <a:endParaRPr lang="bg-BG" sz="2400" dirty="0">
              <a:solidFill>
                <a:srgbClr val="0070C0"/>
              </a:solidFill>
              <a:latin typeface="+mj-lt"/>
            </a:endParaRPr>
          </a:p>
        </p:txBody>
      </p:sp>
      <p:sp>
        <p:nvSpPr>
          <p:cNvPr id="5" name="TextBox 4">
            <a:extLst>
              <a:ext uri="{FF2B5EF4-FFF2-40B4-BE49-F238E27FC236}">
                <a16:creationId xmlns:a16="http://schemas.microsoft.com/office/drawing/2014/main" id="{E09F8C44-5333-D580-A644-52D2DE54C7FF}"/>
              </a:ext>
            </a:extLst>
          </p:cNvPr>
          <p:cNvSpPr txBox="1"/>
          <p:nvPr/>
        </p:nvSpPr>
        <p:spPr>
          <a:xfrm>
            <a:off x="231633" y="720431"/>
            <a:ext cx="11494736" cy="1667123"/>
          </a:xfrm>
          <a:prstGeom prst="rect">
            <a:avLst/>
          </a:prstGeom>
          <a:noFill/>
        </p:spPr>
        <p:txBody>
          <a:bodyPr wrap="square">
            <a:spAutoFit/>
          </a:bodyPr>
          <a:lstStyle/>
          <a:p>
            <a:pPr rtl="0" fontAlgn="base">
              <a:spcBef>
                <a:spcPts val="1100"/>
              </a:spcBef>
            </a:pPr>
            <a:r>
              <a:rPr lang="ru-RU" sz="1400" b="0" i="0" u="none" strike="noStrike" dirty="0">
                <a:solidFill>
                  <a:srgbClr val="1A1C1E"/>
                </a:solidFill>
                <a:effectLst/>
              </a:rPr>
              <a:t>Това ни води до най-често срещаната и опасна грешка, която един начинаещ може да направи. </a:t>
            </a:r>
            <a:br>
              <a:rPr lang="ru-RU" sz="1400" b="0" i="0" u="none" strike="noStrike" dirty="0">
                <a:solidFill>
                  <a:srgbClr val="1A1C1E"/>
                </a:solidFill>
                <a:effectLst/>
              </a:rPr>
            </a:br>
            <a:r>
              <a:rPr lang="ru-RU" sz="1400" b="0" i="0" u="none" strike="noStrike" dirty="0">
                <a:solidFill>
                  <a:srgbClr val="1A1C1E"/>
                </a:solidFill>
                <a:effectLst/>
              </a:rPr>
              <a:t>Как да постигнем това ниското Rds(on) рекламирано в техническите данни на транзистора?</a:t>
            </a:r>
          </a:p>
          <a:p>
            <a:pPr rtl="0" fontAlgn="base">
              <a:spcBef>
                <a:spcPts val="1100"/>
              </a:spcBef>
            </a:pPr>
            <a:r>
              <a:rPr lang="ru-RU" sz="1400" b="0" i="0" u="none" strike="noStrike" dirty="0">
                <a:solidFill>
                  <a:srgbClr val="1A1C1E"/>
                </a:solidFill>
                <a:effectLst/>
              </a:rPr>
              <a:t>В каталога е посочено, че праговото напрежение </a:t>
            </a:r>
            <a:r>
              <a:rPr lang="en-US" sz="1400" b="0" i="0" u="none" strike="noStrike" dirty="0" err="1">
                <a:solidFill>
                  <a:srgbClr val="1A1C1E"/>
                </a:solidFill>
                <a:effectLst/>
              </a:rPr>
              <a:t>Ugs</a:t>
            </a:r>
            <a:r>
              <a:rPr lang="en-US" sz="1400" b="0" i="0" u="none" strike="noStrike" dirty="0">
                <a:solidFill>
                  <a:srgbClr val="1A1C1E"/>
                </a:solidFill>
                <a:effectLst/>
              </a:rPr>
              <a:t>(</a:t>
            </a:r>
            <a:r>
              <a:rPr lang="en-US" sz="1400" b="0" i="0" u="none" strike="noStrike" dirty="0" err="1">
                <a:solidFill>
                  <a:srgbClr val="1A1C1E"/>
                </a:solidFill>
                <a:effectLst/>
              </a:rPr>
              <a:t>th</a:t>
            </a:r>
            <a:r>
              <a:rPr lang="en-US" sz="1400" b="0" i="0" u="none" strike="noStrike" dirty="0">
                <a:solidFill>
                  <a:srgbClr val="1A1C1E"/>
                </a:solidFill>
                <a:effectLst/>
              </a:rPr>
              <a:t>) </a:t>
            </a:r>
            <a:r>
              <a:rPr lang="ru-RU" sz="1400" b="0" i="0" u="none" strike="noStrike" dirty="0">
                <a:solidFill>
                  <a:srgbClr val="1A1C1E"/>
                </a:solidFill>
                <a:effectLst/>
              </a:rPr>
              <a:t>е например между 2,2 V и 3,7 V.</a:t>
            </a:r>
            <a:r>
              <a:rPr lang="en-US" sz="1400" b="0" i="0" u="none" strike="noStrike" dirty="0">
                <a:solidFill>
                  <a:srgbClr val="1A1C1E"/>
                </a:solidFill>
                <a:effectLst/>
              </a:rPr>
              <a:t> </a:t>
            </a:r>
            <a:r>
              <a:rPr lang="ru-RU" sz="1400" b="0" i="0" u="none" strike="noStrike" dirty="0">
                <a:solidFill>
                  <a:srgbClr val="1A1C1E"/>
                </a:solidFill>
                <a:effectLst/>
              </a:rPr>
              <a:t>Може би си мислите, че прилагането на 5 V към гейта е достатъчно, за да го включите напълно. Нека разгледаме </a:t>
            </a:r>
            <a:r>
              <a:rPr lang="bg-BG" sz="1400" dirty="0">
                <a:solidFill>
                  <a:srgbClr val="1A1C1E"/>
                </a:solidFill>
              </a:rPr>
              <a:t>графиката</a:t>
            </a:r>
            <a:r>
              <a:rPr lang="ru-RU" sz="1400" b="0" i="0" u="none" strike="noStrike" dirty="0">
                <a:solidFill>
                  <a:srgbClr val="1A1C1E"/>
                </a:solidFill>
                <a:effectLst/>
              </a:rPr>
              <a:t>.</a:t>
            </a:r>
            <a:endParaRPr lang="en-US" sz="1400" b="0" i="0" u="none" strike="noStrike" dirty="0">
              <a:solidFill>
                <a:srgbClr val="1A1C1E"/>
              </a:solidFill>
              <a:effectLst/>
            </a:endParaRPr>
          </a:p>
          <a:p>
            <a:pPr rtl="0" fontAlgn="base">
              <a:spcBef>
                <a:spcPts val="1100"/>
              </a:spcBef>
            </a:pPr>
            <a:r>
              <a:rPr lang="ru-RU" sz="1400" b="0" i="0" u="none" strike="noStrike" dirty="0">
                <a:solidFill>
                  <a:srgbClr val="1A1C1E"/>
                </a:solidFill>
                <a:effectLst/>
              </a:rPr>
              <a:t>При </a:t>
            </a:r>
            <a:r>
              <a:rPr lang="en-US" sz="1400" b="0" i="0" u="none" strike="noStrike" dirty="0">
                <a:solidFill>
                  <a:srgbClr val="1A1C1E"/>
                </a:solidFill>
                <a:effectLst/>
              </a:rPr>
              <a:t>U</a:t>
            </a:r>
            <a:r>
              <a:rPr lang="ru-RU" sz="1400" b="0" i="0" u="none" strike="noStrike" dirty="0">
                <a:solidFill>
                  <a:srgbClr val="1A1C1E"/>
                </a:solidFill>
                <a:effectLst/>
              </a:rPr>
              <a:t>gs = 5V, Rds(on) е все още много високо! Транзисторът е във високо съпротивление. Ако сега пропуснете голям ток през него, той ще изгори.</a:t>
            </a:r>
          </a:p>
        </p:txBody>
      </p:sp>
      <p:pic>
        <p:nvPicPr>
          <p:cNvPr id="4" name="Picture 3">
            <a:extLst>
              <a:ext uri="{FF2B5EF4-FFF2-40B4-BE49-F238E27FC236}">
                <a16:creationId xmlns:a16="http://schemas.microsoft.com/office/drawing/2014/main" id="{612FE9FA-128E-D672-BA73-D820CCA6E80D}"/>
              </a:ext>
            </a:extLst>
          </p:cNvPr>
          <p:cNvPicPr>
            <a:picLocks noChangeAspect="1"/>
          </p:cNvPicPr>
          <p:nvPr/>
        </p:nvPicPr>
        <p:blipFill>
          <a:blip r:embed="rId2"/>
          <a:stretch>
            <a:fillRect/>
          </a:stretch>
        </p:blipFill>
        <p:spPr>
          <a:xfrm>
            <a:off x="409996" y="3888526"/>
            <a:ext cx="6442609" cy="2664174"/>
          </a:xfrm>
          <a:prstGeom prst="rect">
            <a:avLst/>
          </a:prstGeom>
        </p:spPr>
      </p:pic>
      <p:pic>
        <p:nvPicPr>
          <p:cNvPr id="7" name="Picture 6">
            <a:extLst>
              <a:ext uri="{FF2B5EF4-FFF2-40B4-BE49-F238E27FC236}">
                <a16:creationId xmlns:a16="http://schemas.microsoft.com/office/drawing/2014/main" id="{6D88421A-1CB5-AEB9-7264-C656E2BA0377}"/>
              </a:ext>
            </a:extLst>
          </p:cNvPr>
          <p:cNvPicPr>
            <a:picLocks noChangeAspect="1"/>
          </p:cNvPicPr>
          <p:nvPr/>
        </p:nvPicPr>
        <p:blipFill>
          <a:blip r:embed="rId3"/>
          <a:stretch>
            <a:fillRect/>
          </a:stretch>
        </p:blipFill>
        <p:spPr>
          <a:xfrm>
            <a:off x="8108204" y="2476162"/>
            <a:ext cx="3717632" cy="4203812"/>
          </a:xfrm>
          <a:prstGeom prst="rect">
            <a:avLst/>
          </a:prstGeom>
        </p:spPr>
      </p:pic>
      <p:sp>
        <p:nvSpPr>
          <p:cNvPr id="8" name="Rectangle 7">
            <a:extLst>
              <a:ext uri="{FF2B5EF4-FFF2-40B4-BE49-F238E27FC236}">
                <a16:creationId xmlns:a16="http://schemas.microsoft.com/office/drawing/2014/main" id="{B2005362-BB40-C32E-6E09-77A4C71D9298}"/>
              </a:ext>
            </a:extLst>
          </p:cNvPr>
          <p:cNvSpPr/>
          <p:nvPr/>
        </p:nvSpPr>
        <p:spPr>
          <a:xfrm>
            <a:off x="352005" y="5004807"/>
            <a:ext cx="6530271" cy="27524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9" name="TextBox 8">
            <a:extLst>
              <a:ext uri="{FF2B5EF4-FFF2-40B4-BE49-F238E27FC236}">
                <a16:creationId xmlns:a16="http://schemas.microsoft.com/office/drawing/2014/main" id="{BF04050B-798A-5124-95F6-FE1CF77665CB}"/>
              </a:ext>
            </a:extLst>
          </p:cNvPr>
          <p:cNvSpPr txBox="1"/>
          <p:nvPr/>
        </p:nvSpPr>
        <p:spPr>
          <a:xfrm>
            <a:off x="8884483" y="3489690"/>
            <a:ext cx="599607" cy="584775"/>
          </a:xfrm>
          <a:prstGeom prst="rect">
            <a:avLst/>
          </a:prstGeom>
          <a:noFill/>
        </p:spPr>
        <p:txBody>
          <a:bodyPr wrap="square">
            <a:spAutoFit/>
          </a:bodyPr>
          <a:lstStyle/>
          <a:p>
            <a:r>
              <a:rPr lang="bg-BG" sz="3200" dirty="0">
                <a:solidFill>
                  <a:srgbClr val="FF0000"/>
                </a:solidFill>
                <a:sym typeface="Wingdings" panose="05000000000000000000" pitchFamily="2" charset="2"/>
              </a:rPr>
              <a:t></a:t>
            </a:r>
            <a:endParaRPr lang="bg-BG" sz="3200" dirty="0">
              <a:solidFill>
                <a:srgbClr val="FF0000"/>
              </a:solidFill>
            </a:endParaRPr>
          </a:p>
        </p:txBody>
      </p:sp>
      <p:sp>
        <p:nvSpPr>
          <p:cNvPr id="10" name="TextBox 9">
            <a:extLst>
              <a:ext uri="{FF2B5EF4-FFF2-40B4-BE49-F238E27FC236}">
                <a16:creationId xmlns:a16="http://schemas.microsoft.com/office/drawing/2014/main" id="{812E7AC9-8657-4456-ADD7-0CDAAA3AEBC0}"/>
              </a:ext>
            </a:extLst>
          </p:cNvPr>
          <p:cNvSpPr txBox="1"/>
          <p:nvPr/>
        </p:nvSpPr>
        <p:spPr>
          <a:xfrm>
            <a:off x="11136003" y="5065497"/>
            <a:ext cx="530915" cy="584775"/>
          </a:xfrm>
          <a:prstGeom prst="rect">
            <a:avLst/>
          </a:prstGeom>
          <a:noFill/>
        </p:spPr>
        <p:txBody>
          <a:bodyPr wrap="none" rtlCol="0">
            <a:spAutoFit/>
          </a:bodyPr>
          <a:lstStyle/>
          <a:p>
            <a:r>
              <a:rPr lang="en-US" sz="3200" dirty="0">
                <a:solidFill>
                  <a:srgbClr val="0070C0"/>
                </a:solidFill>
                <a:sym typeface="Wingdings" panose="05000000000000000000" pitchFamily="2" charset="2"/>
              </a:rPr>
              <a:t></a:t>
            </a:r>
            <a:endParaRPr lang="bg-BG" sz="3200" dirty="0">
              <a:solidFill>
                <a:srgbClr val="0070C0"/>
              </a:solidFill>
            </a:endParaRPr>
          </a:p>
        </p:txBody>
      </p:sp>
      <p:sp>
        <p:nvSpPr>
          <p:cNvPr id="11" name="Rectangle 10">
            <a:extLst>
              <a:ext uri="{FF2B5EF4-FFF2-40B4-BE49-F238E27FC236}">
                <a16:creationId xmlns:a16="http://schemas.microsoft.com/office/drawing/2014/main" id="{2AD199AE-FDBD-8DB1-9A07-2B3B7F1C3C38}"/>
              </a:ext>
            </a:extLst>
          </p:cNvPr>
          <p:cNvSpPr/>
          <p:nvPr/>
        </p:nvSpPr>
        <p:spPr>
          <a:xfrm>
            <a:off x="366164" y="5778753"/>
            <a:ext cx="6530271" cy="35881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3" name="TextBox 12">
            <a:extLst>
              <a:ext uri="{FF2B5EF4-FFF2-40B4-BE49-F238E27FC236}">
                <a16:creationId xmlns:a16="http://schemas.microsoft.com/office/drawing/2014/main" id="{93B2F998-AB4E-5B10-711F-1866448C7167}"/>
              </a:ext>
            </a:extLst>
          </p:cNvPr>
          <p:cNvSpPr txBox="1"/>
          <p:nvPr/>
        </p:nvSpPr>
        <p:spPr>
          <a:xfrm>
            <a:off x="11136003" y="6643351"/>
            <a:ext cx="945756" cy="230832"/>
          </a:xfrm>
          <a:prstGeom prst="rect">
            <a:avLst/>
          </a:prstGeom>
          <a:noFill/>
        </p:spPr>
        <p:txBody>
          <a:bodyPr wrap="square">
            <a:spAutoFit/>
          </a:bodyPr>
          <a:lstStyle/>
          <a:p>
            <a:r>
              <a:rPr lang="bg-BG" sz="900" dirty="0"/>
              <a:t>IRF40SC240</a:t>
            </a:r>
          </a:p>
        </p:txBody>
      </p:sp>
      <p:sp>
        <p:nvSpPr>
          <p:cNvPr id="20" name="TextBox 19">
            <a:extLst>
              <a:ext uri="{FF2B5EF4-FFF2-40B4-BE49-F238E27FC236}">
                <a16:creationId xmlns:a16="http://schemas.microsoft.com/office/drawing/2014/main" id="{57F0961E-4E47-A3BE-2122-FDD4CB91A25E}"/>
              </a:ext>
            </a:extLst>
          </p:cNvPr>
          <p:cNvSpPr txBox="1"/>
          <p:nvPr/>
        </p:nvSpPr>
        <p:spPr>
          <a:xfrm>
            <a:off x="231632" y="2549728"/>
            <a:ext cx="7459847" cy="738664"/>
          </a:xfrm>
          <a:prstGeom prst="rect">
            <a:avLst/>
          </a:prstGeom>
          <a:noFill/>
        </p:spPr>
        <p:txBody>
          <a:bodyPr wrap="square">
            <a:spAutoFit/>
          </a:bodyPr>
          <a:lstStyle/>
          <a:p>
            <a:pPr rtl="0" fontAlgn="base">
              <a:spcBef>
                <a:spcPts val="1100"/>
              </a:spcBef>
            </a:pPr>
            <a:r>
              <a:rPr lang="ru-RU" sz="1400" b="0" i="0" u="none" strike="noStrike" dirty="0">
                <a:solidFill>
                  <a:srgbClr val="1A1C1E"/>
                </a:solidFill>
                <a:effectLst/>
              </a:rPr>
              <a:t>Сега погледнете графиката за </a:t>
            </a:r>
            <a:r>
              <a:rPr lang="en-US" sz="1400" b="0" i="0" u="none" strike="noStrike" dirty="0">
                <a:solidFill>
                  <a:srgbClr val="1A1C1E"/>
                </a:solidFill>
                <a:effectLst/>
              </a:rPr>
              <a:t>U</a:t>
            </a:r>
            <a:r>
              <a:rPr lang="ru-RU" sz="1400" b="0" i="0" u="none" strike="noStrike" dirty="0">
                <a:solidFill>
                  <a:srgbClr val="1A1C1E"/>
                </a:solidFill>
                <a:effectLst/>
              </a:rPr>
              <a:t>gs = 10V. Кривата се е изравнила. Съпротивлението е спаднало до абсолютната си минимална стойност. Това е областта, където транзисторът е наистина „включен“.</a:t>
            </a:r>
            <a:endParaRPr lang="en-US" sz="1400" b="0" i="0" u="none" strike="noStrike" dirty="0">
              <a:solidFill>
                <a:srgbClr val="1A1C1E"/>
              </a:solidFill>
              <a:effectLst/>
            </a:endParaRPr>
          </a:p>
        </p:txBody>
      </p:sp>
    </p:spTree>
    <p:extLst>
      <p:ext uri="{BB962C8B-B14F-4D97-AF65-F5344CB8AC3E}">
        <p14:creationId xmlns:p14="http://schemas.microsoft.com/office/powerpoint/2010/main" val="70496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9BEC-783D-45D4-E09C-2D4A0F5E1F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9896E0C-B68A-D741-8B11-1A859AA04457}"/>
              </a:ext>
            </a:extLst>
          </p:cNvPr>
          <p:cNvSpPr txBox="1"/>
          <p:nvPr/>
        </p:nvSpPr>
        <p:spPr>
          <a:xfrm>
            <a:off x="0" y="64164"/>
            <a:ext cx="12162329" cy="461665"/>
          </a:xfrm>
          <a:prstGeom prst="rect">
            <a:avLst/>
          </a:prstGeom>
          <a:noFill/>
        </p:spPr>
        <p:txBody>
          <a:bodyPr wrap="square">
            <a:spAutoFit/>
          </a:bodyPr>
          <a:lstStyle/>
          <a:p>
            <a:pPr algn="ctr"/>
            <a:r>
              <a:rPr lang="en-US" sz="2400" i="0" u="none" strike="noStrike" dirty="0">
                <a:solidFill>
                  <a:srgbClr val="0070C0"/>
                </a:solidFill>
                <a:effectLst/>
                <a:latin typeface="+mj-lt"/>
              </a:rPr>
              <a:t>The Golden Rule of Driving MOSFETs</a:t>
            </a:r>
            <a:endParaRPr lang="bg-BG" sz="2400" dirty="0">
              <a:solidFill>
                <a:srgbClr val="0070C0"/>
              </a:solidFill>
              <a:latin typeface="+mj-lt"/>
            </a:endParaRPr>
          </a:p>
        </p:txBody>
      </p:sp>
      <p:pic>
        <p:nvPicPr>
          <p:cNvPr id="7" name="Picture 6">
            <a:extLst>
              <a:ext uri="{FF2B5EF4-FFF2-40B4-BE49-F238E27FC236}">
                <a16:creationId xmlns:a16="http://schemas.microsoft.com/office/drawing/2014/main" id="{53665DFF-4D33-73C7-45AE-05541C49A01D}"/>
              </a:ext>
            </a:extLst>
          </p:cNvPr>
          <p:cNvPicPr>
            <a:picLocks noChangeAspect="1"/>
          </p:cNvPicPr>
          <p:nvPr/>
        </p:nvPicPr>
        <p:blipFill>
          <a:blip r:embed="rId2"/>
          <a:stretch>
            <a:fillRect/>
          </a:stretch>
        </p:blipFill>
        <p:spPr>
          <a:xfrm>
            <a:off x="1323032" y="2107974"/>
            <a:ext cx="3717632" cy="4203812"/>
          </a:xfrm>
          <a:prstGeom prst="rect">
            <a:avLst/>
          </a:prstGeom>
        </p:spPr>
      </p:pic>
      <p:sp>
        <p:nvSpPr>
          <p:cNvPr id="9" name="TextBox 8">
            <a:extLst>
              <a:ext uri="{FF2B5EF4-FFF2-40B4-BE49-F238E27FC236}">
                <a16:creationId xmlns:a16="http://schemas.microsoft.com/office/drawing/2014/main" id="{CACAC965-FA70-CB9F-5298-C43C87666022}"/>
              </a:ext>
            </a:extLst>
          </p:cNvPr>
          <p:cNvSpPr txBox="1"/>
          <p:nvPr/>
        </p:nvSpPr>
        <p:spPr>
          <a:xfrm>
            <a:off x="2099311" y="3121502"/>
            <a:ext cx="599607" cy="584775"/>
          </a:xfrm>
          <a:prstGeom prst="rect">
            <a:avLst/>
          </a:prstGeom>
          <a:noFill/>
        </p:spPr>
        <p:txBody>
          <a:bodyPr wrap="square">
            <a:spAutoFit/>
          </a:bodyPr>
          <a:lstStyle/>
          <a:p>
            <a:r>
              <a:rPr lang="bg-BG" sz="3200" dirty="0">
                <a:solidFill>
                  <a:srgbClr val="FF0000"/>
                </a:solidFill>
                <a:sym typeface="Wingdings" panose="05000000000000000000" pitchFamily="2" charset="2"/>
              </a:rPr>
              <a:t></a:t>
            </a:r>
            <a:endParaRPr lang="bg-BG" sz="3200" dirty="0">
              <a:solidFill>
                <a:srgbClr val="FF0000"/>
              </a:solidFill>
            </a:endParaRPr>
          </a:p>
        </p:txBody>
      </p:sp>
      <p:sp>
        <p:nvSpPr>
          <p:cNvPr id="10" name="TextBox 9">
            <a:extLst>
              <a:ext uri="{FF2B5EF4-FFF2-40B4-BE49-F238E27FC236}">
                <a16:creationId xmlns:a16="http://schemas.microsoft.com/office/drawing/2014/main" id="{FDEB0F50-30C9-02E6-0739-B3D76E462C1D}"/>
              </a:ext>
            </a:extLst>
          </p:cNvPr>
          <p:cNvSpPr txBox="1"/>
          <p:nvPr/>
        </p:nvSpPr>
        <p:spPr>
          <a:xfrm>
            <a:off x="4350831" y="4697309"/>
            <a:ext cx="530915" cy="584775"/>
          </a:xfrm>
          <a:prstGeom prst="rect">
            <a:avLst/>
          </a:prstGeom>
          <a:noFill/>
        </p:spPr>
        <p:txBody>
          <a:bodyPr wrap="none" rtlCol="0">
            <a:spAutoFit/>
          </a:bodyPr>
          <a:lstStyle/>
          <a:p>
            <a:r>
              <a:rPr lang="en-US" sz="3200" dirty="0">
                <a:solidFill>
                  <a:srgbClr val="0070C0"/>
                </a:solidFill>
                <a:sym typeface="Wingdings" panose="05000000000000000000" pitchFamily="2" charset="2"/>
              </a:rPr>
              <a:t></a:t>
            </a:r>
            <a:endParaRPr lang="bg-BG" sz="3200" dirty="0">
              <a:solidFill>
                <a:srgbClr val="0070C0"/>
              </a:solidFill>
            </a:endParaRPr>
          </a:p>
        </p:txBody>
      </p:sp>
      <p:sp>
        <p:nvSpPr>
          <p:cNvPr id="13" name="TextBox 12">
            <a:extLst>
              <a:ext uri="{FF2B5EF4-FFF2-40B4-BE49-F238E27FC236}">
                <a16:creationId xmlns:a16="http://schemas.microsoft.com/office/drawing/2014/main" id="{3DB42D90-E489-019B-0A22-A8430DB1E84B}"/>
              </a:ext>
            </a:extLst>
          </p:cNvPr>
          <p:cNvSpPr txBox="1"/>
          <p:nvPr/>
        </p:nvSpPr>
        <p:spPr>
          <a:xfrm>
            <a:off x="4350831" y="6275163"/>
            <a:ext cx="945756" cy="230832"/>
          </a:xfrm>
          <a:prstGeom prst="rect">
            <a:avLst/>
          </a:prstGeom>
          <a:noFill/>
        </p:spPr>
        <p:txBody>
          <a:bodyPr wrap="square">
            <a:spAutoFit/>
          </a:bodyPr>
          <a:lstStyle/>
          <a:p>
            <a:r>
              <a:rPr lang="bg-BG" sz="900" dirty="0"/>
              <a:t>IRF40SC240</a:t>
            </a:r>
          </a:p>
        </p:txBody>
      </p:sp>
      <p:sp>
        <p:nvSpPr>
          <p:cNvPr id="16" name="TextBox 15">
            <a:extLst>
              <a:ext uri="{FF2B5EF4-FFF2-40B4-BE49-F238E27FC236}">
                <a16:creationId xmlns:a16="http://schemas.microsoft.com/office/drawing/2014/main" id="{6AC5B9FC-7185-86A1-9CB4-420C6F314513}"/>
              </a:ext>
            </a:extLst>
          </p:cNvPr>
          <p:cNvSpPr txBox="1"/>
          <p:nvPr/>
        </p:nvSpPr>
        <p:spPr>
          <a:xfrm>
            <a:off x="231633" y="745756"/>
            <a:ext cx="11696027" cy="1095172"/>
          </a:xfrm>
          <a:prstGeom prst="rect">
            <a:avLst/>
          </a:prstGeom>
          <a:noFill/>
        </p:spPr>
        <p:txBody>
          <a:bodyPr wrap="square">
            <a:spAutoFit/>
          </a:bodyPr>
          <a:lstStyle/>
          <a:p>
            <a:pPr fontAlgn="base">
              <a:spcBef>
                <a:spcPts val="1100"/>
              </a:spcBef>
            </a:pPr>
            <a:r>
              <a:rPr lang="ru-RU" sz="1400" b="0" i="0" u="none" strike="noStrike" dirty="0">
                <a:solidFill>
                  <a:srgbClr val="1A1C1E"/>
                </a:solidFill>
                <a:effectLst/>
              </a:rPr>
              <a:t>НЕ е достатъчно да подадете </a:t>
            </a:r>
            <a:r>
              <a:rPr lang="en-US" sz="1400" dirty="0">
                <a:solidFill>
                  <a:srgbClr val="1A1C1E"/>
                </a:solidFill>
              </a:rPr>
              <a:t>U</a:t>
            </a:r>
            <a:r>
              <a:rPr lang="ru-RU" sz="1400" dirty="0">
                <a:solidFill>
                  <a:srgbClr val="1A1C1E"/>
                </a:solidFill>
              </a:rPr>
              <a:t>gs &gt; </a:t>
            </a:r>
            <a:r>
              <a:rPr lang="en-US" sz="1400" dirty="0">
                <a:solidFill>
                  <a:srgbClr val="1A1C1E"/>
                </a:solidFill>
              </a:rPr>
              <a:t>U</a:t>
            </a:r>
            <a:r>
              <a:rPr lang="ru-RU" sz="1400" dirty="0">
                <a:solidFill>
                  <a:srgbClr val="1A1C1E"/>
                </a:solidFill>
              </a:rPr>
              <a:t>gs(</a:t>
            </a:r>
            <a:r>
              <a:rPr lang="en-US" sz="1400" dirty="0" err="1">
                <a:solidFill>
                  <a:srgbClr val="1A1C1E"/>
                </a:solidFill>
              </a:rPr>
              <a:t>th</a:t>
            </a:r>
            <a:r>
              <a:rPr lang="ru-RU" sz="1400" dirty="0">
                <a:solidFill>
                  <a:srgbClr val="1A1C1E"/>
                </a:solidFill>
              </a:rPr>
              <a:t>) , </a:t>
            </a:r>
            <a:r>
              <a:rPr lang="ru-RU" sz="1400" b="0" i="0" u="none" strike="noStrike" dirty="0">
                <a:solidFill>
                  <a:srgbClr val="1A1C1E"/>
                </a:solidFill>
                <a:effectLst/>
              </a:rPr>
              <a:t>за да включите напълно мощен MOSFET.  Трябва да подадете достатъчно високо напрежение на гейта, за да постигнете номиналния Rds(on).</a:t>
            </a:r>
          </a:p>
          <a:p>
            <a:pPr rtl="0" fontAlgn="base">
              <a:spcBef>
                <a:spcPts val="1100"/>
              </a:spcBef>
            </a:pPr>
            <a:r>
              <a:rPr lang="ru-RU" sz="1400" b="0" i="0" u="none" strike="noStrike" dirty="0">
                <a:solidFill>
                  <a:srgbClr val="1A1C1E"/>
                </a:solidFill>
                <a:effectLst/>
              </a:rPr>
              <a:t>За стандартни мощни MOSFET това напрежение обикновено е +10V. За MOSFET с „логическо ниво“, предназначени за микроконтролери, това може да е 4,5V или 5V. Винаги трябва да проверявате графиката в каталога.</a:t>
            </a:r>
            <a:endParaRPr lang="en-US" sz="1400" b="0" i="0" u="none" strike="noStrike" dirty="0">
              <a:solidFill>
                <a:srgbClr val="1A1C1E"/>
              </a:solidFill>
              <a:effectLst/>
            </a:endParaRPr>
          </a:p>
        </p:txBody>
      </p:sp>
      <p:pic>
        <p:nvPicPr>
          <p:cNvPr id="6" name="Picture 5">
            <a:extLst>
              <a:ext uri="{FF2B5EF4-FFF2-40B4-BE49-F238E27FC236}">
                <a16:creationId xmlns:a16="http://schemas.microsoft.com/office/drawing/2014/main" id="{855F1DA4-BC48-39E4-9869-EED0981272D7}"/>
              </a:ext>
            </a:extLst>
          </p:cNvPr>
          <p:cNvPicPr>
            <a:picLocks noChangeAspect="1"/>
          </p:cNvPicPr>
          <p:nvPr/>
        </p:nvPicPr>
        <p:blipFill>
          <a:blip r:embed="rId3"/>
          <a:stretch>
            <a:fillRect/>
          </a:stretch>
        </p:blipFill>
        <p:spPr>
          <a:xfrm>
            <a:off x="6567361" y="2045753"/>
            <a:ext cx="4303179" cy="4132515"/>
          </a:xfrm>
          <a:prstGeom prst="rect">
            <a:avLst/>
          </a:prstGeom>
        </p:spPr>
      </p:pic>
      <p:sp>
        <p:nvSpPr>
          <p:cNvPr id="14" name="TextBox 13">
            <a:extLst>
              <a:ext uri="{FF2B5EF4-FFF2-40B4-BE49-F238E27FC236}">
                <a16:creationId xmlns:a16="http://schemas.microsoft.com/office/drawing/2014/main" id="{038461C2-E3FE-E979-2F14-73FD0B95B933}"/>
              </a:ext>
            </a:extLst>
          </p:cNvPr>
          <p:cNvSpPr txBox="1"/>
          <p:nvPr/>
        </p:nvSpPr>
        <p:spPr>
          <a:xfrm>
            <a:off x="6640526" y="1800197"/>
            <a:ext cx="4097604" cy="307777"/>
          </a:xfrm>
          <a:prstGeom prst="rect">
            <a:avLst/>
          </a:prstGeom>
          <a:noFill/>
        </p:spPr>
        <p:txBody>
          <a:bodyPr wrap="square">
            <a:spAutoFit/>
          </a:bodyPr>
          <a:lstStyle/>
          <a:p>
            <a:r>
              <a:rPr lang="bg-BG" sz="1400" dirty="0"/>
              <a:t>logic level MOSFET </a:t>
            </a:r>
          </a:p>
        </p:txBody>
      </p:sp>
      <p:sp>
        <p:nvSpPr>
          <p:cNvPr id="17" name="TextBox 16">
            <a:extLst>
              <a:ext uri="{FF2B5EF4-FFF2-40B4-BE49-F238E27FC236}">
                <a16:creationId xmlns:a16="http://schemas.microsoft.com/office/drawing/2014/main" id="{BCFDEC74-D17B-647F-D256-E880007173C9}"/>
              </a:ext>
            </a:extLst>
          </p:cNvPr>
          <p:cNvSpPr txBox="1"/>
          <p:nvPr/>
        </p:nvSpPr>
        <p:spPr>
          <a:xfrm>
            <a:off x="1271461" y="1800196"/>
            <a:ext cx="2365909" cy="307777"/>
          </a:xfrm>
          <a:prstGeom prst="rect">
            <a:avLst/>
          </a:prstGeom>
          <a:noFill/>
        </p:spPr>
        <p:txBody>
          <a:bodyPr wrap="square">
            <a:spAutoFit/>
          </a:bodyPr>
          <a:lstStyle/>
          <a:p>
            <a:r>
              <a:rPr lang="en-US" sz="1400" b="0" i="0" u="none" strike="noStrike" dirty="0">
                <a:solidFill>
                  <a:srgbClr val="1A1C1E"/>
                </a:solidFill>
                <a:effectLst/>
              </a:rPr>
              <a:t>standard power MOSFET</a:t>
            </a:r>
            <a:endParaRPr lang="bg-BG" sz="1400" dirty="0"/>
          </a:p>
        </p:txBody>
      </p:sp>
      <p:sp>
        <p:nvSpPr>
          <p:cNvPr id="19" name="TextBox 18">
            <a:extLst>
              <a:ext uri="{FF2B5EF4-FFF2-40B4-BE49-F238E27FC236}">
                <a16:creationId xmlns:a16="http://schemas.microsoft.com/office/drawing/2014/main" id="{521171D0-9A88-87AB-8483-B0C1EDAA3449}"/>
              </a:ext>
            </a:extLst>
          </p:cNvPr>
          <p:cNvSpPr txBox="1"/>
          <p:nvPr/>
        </p:nvSpPr>
        <p:spPr>
          <a:xfrm>
            <a:off x="9800466" y="6188675"/>
            <a:ext cx="1303168" cy="246221"/>
          </a:xfrm>
          <a:prstGeom prst="rect">
            <a:avLst/>
          </a:prstGeom>
          <a:noFill/>
        </p:spPr>
        <p:txBody>
          <a:bodyPr wrap="square">
            <a:spAutoFit/>
          </a:bodyPr>
          <a:lstStyle/>
          <a:p>
            <a:r>
              <a:rPr lang="bg-BG" sz="1000" dirty="0"/>
              <a:t>PSMN1R6-30MLH</a:t>
            </a:r>
          </a:p>
        </p:txBody>
      </p:sp>
      <p:sp>
        <p:nvSpPr>
          <p:cNvPr id="20" name="TextBox 19">
            <a:extLst>
              <a:ext uri="{FF2B5EF4-FFF2-40B4-BE49-F238E27FC236}">
                <a16:creationId xmlns:a16="http://schemas.microsoft.com/office/drawing/2014/main" id="{A904FB01-1ED4-EC68-64A3-FE652E179D48}"/>
              </a:ext>
            </a:extLst>
          </p:cNvPr>
          <p:cNvSpPr txBox="1"/>
          <p:nvPr/>
        </p:nvSpPr>
        <p:spPr>
          <a:xfrm>
            <a:off x="7406337" y="2528243"/>
            <a:ext cx="599607" cy="584775"/>
          </a:xfrm>
          <a:prstGeom prst="rect">
            <a:avLst/>
          </a:prstGeom>
          <a:noFill/>
        </p:spPr>
        <p:txBody>
          <a:bodyPr wrap="square">
            <a:spAutoFit/>
          </a:bodyPr>
          <a:lstStyle/>
          <a:p>
            <a:r>
              <a:rPr lang="bg-BG" sz="3200" dirty="0">
                <a:solidFill>
                  <a:srgbClr val="FF0000"/>
                </a:solidFill>
                <a:sym typeface="Wingdings" panose="05000000000000000000" pitchFamily="2" charset="2"/>
              </a:rPr>
              <a:t></a:t>
            </a:r>
            <a:endParaRPr lang="bg-BG" sz="3200" dirty="0">
              <a:solidFill>
                <a:srgbClr val="FF0000"/>
              </a:solidFill>
            </a:endParaRPr>
          </a:p>
        </p:txBody>
      </p:sp>
      <p:sp>
        <p:nvSpPr>
          <p:cNvPr id="21" name="TextBox 20">
            <a:extLst>
              <a:ext uri="{FF2B5EF4-FFF2-40B4-BE49-F238E27FC236}">
                <a16:creationId xmlns:a16="http://schemas.microsoft.com/office/drawing/2014/main" id="{12868A74-1DB6-C9C3-F097-BEA4B282459F}"/>
              </a:ext>
            </a:extLst>
          </p:cNvPr>
          <p:cNvSpPr txBox="1"/>
          <p:nvPr/>
        </p:nvSpPr>
        <p:spPr>
          <a:xfrm>
            <a:off x="8120139" y="3761720"/>
            <a:ext cx="530915" cy="584775"/>
          </a:xfrm>
          <a:prstGeom prst="rect">
            <a:avLst/>
          </a:prstGeom>
          <a:noFill/>
        </p:spPr>
        <p:txBody>
          <a:bodyPr wrap="none" rtlCol="0">
            <a:spAutoFit/>
          </a:bodyPr>
          <a:lstStyle/>
          <a:p>
            <a:r>
              <a:rPr lang="en-US" sz="3200" dirty="0">
                <a:solidFill>
                  <a:srgbClr val="0070C0"/>
                </a:solidFill>
                <a:sym typeface="Wingdings" panose="05000000000000000000" pitchFamily="2" charset="2"/>
              </a:rPr>
              <a:t></a:t>
            </a:r>
            <a:endParaRPr lang="bg-BG" sz="3200" dirty="0">
              <a:solidFill>
                <a:srgbClr val="0070C0"/>
              </a:solidFill>
            </a:endParaRPr>
          </a:p>
        </p:txBody>
      </p:sp>
    </p:spTree>
    <p:extLst>
      <p:ext uri="{BB962C8B-B14F-4D97-AF65-F5344CB8AC3E}">
        <p14:creationId xmlns:p14="http://schemas.microsoft.com/office/powerpoint/2010/main" val="409072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503</TotalTime>
  <Words>1492</Words>
  <Application>Microsoft Office PowerPoint</Application>
  <PresentationFormat>Widescreen</PresentationFormat>
  <Paragraphs>93</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Cambria Math</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Vassiliy Tchoumatchenko</dc:creator>
  <cp:lastModifiedBy>Vassiliy Tchoumatchenko</cp:lastModifiedBy>
  <cp:revision>20</cp:revision>
  <dcterms:created xsi:type="dcterms:W3CDTF">2025-10-27T17:36:55Z</dcterms:created>
  <dcterms:modified xsi:type="dcterms:W3CDTF">2025-12-01T13:09:30Z</dcterms:modified>
</cp:coreProperties>
</file>